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omments/modernComment_106_414541C7.xml" ContentType="application/vnd.ms-powerpoint.comments+xml"/>
  <Override PartName="/ppt/comments/modernComment_107_E4036555.xml" ContentType="application/vnd.ms-powerpoint.comments+xml"/>
  <Override PartName="/ppt/comments/modernComment_110_18DA0E4F.xml" ContentType="application/vnd.ms-powerpoint.comments+xml"/>
  <Override PartName="/ppt/comments/modernComment_113_FEDC9AD4.xml" ContentType="application/vnd.ms-powerpoint.comments+xml"/>
  <Override PartName="/ppt/comments/modernComment_11C_B01A5CD0.xml" ContentType="application/vnd.ms-powerpoint.comments+xml"/>
  <Override PartName="/ppt/comments/modernComment_112_51344653.xml" ContentType="application/vnd.ms-powerpoint.comments+xml"/>
  <Override PartName="/ppt/comments/modernComment_111_64813A2A.xml" ContentType="application/vnd.ms-powerpoint.comments+xml"/>
  <Override PartName="/ppt/comments/modernComment_114_E0E87354.xml" ContentType="application/vnd.ms-powerpoint.comments+xml"/>
  <Override PartName="/ppt/comments/modernComment_115_4077A01F.xml" ContentType="application/vnd.ms-powerpoint.comments+xml"/>
  <Override PartName="/ppt/comments/modernComment_116_2A080992.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4"/>
  </p:sldMasterIdLst>
  <p:notesMasterIdLst>
    <p:notesMasterId r:id="rId34"/>
  </p:notesMasterIdLst>
  <p:sldIdLst>
    <p:sldId id="256" r:id="rId5"/>
    <p:sldId id="258" r:id="rId6"/>
    <p:sldId id="257" r:id="rId7"/>
    <p:sldId id="265" r:id="rId8"/>
    <p:sldId id="260" r:id="rId9"/>
    <p:sldId id="259" r:id="rId10"/>
    <p:sldId id="261" r:id="rId11"/>
    <p:sldId id="262" r:id="rId12"/>
    <p:sldId id="263" r:id="rId13"/>
    <p:sldId id="266" r:id="rId14"/>
    <p:sldId id="269" r:id="rId15"/>
    <p:sldId id="267" r:id="rId16"/>
    <p:sldId id="268" r:id="rId17"/>
    <p:sldId id="270" r:id="rId18"/>
    <p:sldId id="271" r:id="rId19"/>
    <p:sldId id="272" r:id="rId20"/>
    <p:sldId id="275" r:id="rId21"/>
    <p:sldId id="284" r:id="rId22"/>
    <p:sldId id="274" r:id="rId23"/>
    <p:sldId id="273" r:id="rId24"/>
    <p:sldId id="276" r:id="rId25"/>
    <p:sldId id="277" r:id="rId26"/>
    <p:sldId id="278" r:id="rId27"/>
    <p:sldId id="279" r:id="rId28"/>
    <p:sldId id="280" r:id="rId29"/>
    <p:sldId id="282" r:id="rId30"/>
    <p:sldId id="285" r:id="rId31"/>
    <p:sldId id="286" r:id="rId32"/>
    <p:sldId id="26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112472A-DBFF-C601-53FF-7E1FF396BE4A}" name="DionicioSilva, Adrian" initials="DA" userId="S::adrian.dioniciosilva@my.lr.edu::639aa749-fa3c-4944-bde4-a19823a957ba"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A88A9F-2FFE-B68E-97AB-21C9C5E6C384}" v="2" dt="2024-01-21T19:03:55.6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omments/modernComment_106_414541C7.xml><?xml version="1.0" encoding="utf-8"?>
<p188:cmLst xmlns:a="http://schemas.openxmlformats.org/drawingml/2006/main" xmlns:r="http://schemas.openxmlformats.org/officeDocument/2006/relationships" xmlns:p188="http://schemas.microsoft.com/office/powerpoint/2018/8/main">
  <p188:cm id="{47CA77D5-E51D-4A0E-95C7-336850C44981}" authorId="{5112472A-DBFF-C601-53FF-7E1FF396BE4A}" created="2023-10-09T01:47:15.541">
    <ac:deMkLst xmlns:ac="http://schemas.microsoft.com/office/drawing/2013/main/command">
      <pc:docMk xmlns:pc="http://schemas.microsoft.com/office/powerpoint/2013/main/command"/>
      <pc:sldMk xmlns:pc="http://schemas.microsoft.com/office/powerpoint/2013/main/command" cId="1095057863" sldId="262"/>
      <ac:picMk id="3" creationId="{E296545F-EC78-BB1D-4308-5B3DFB736EEB}"/>
    </ac:deMkLst>
    <p188:txBody>
      <a:bodyPr/>
      <a:lstStyle/>
      <a:p>
        <a:r>
          <a:rPr lang="en-US"/>
          <a:t>Working Progress
1) lui, loads constant into upper 16 bits, while lower 16 bits are set to zero. In this context, %hi is modifier that uses 8-bit high part of the physical address of the symbol. 
Link: file:///C:/Users/adria/Downloads/as.pdf 
On my laptop
2) 
3)
4)
5) jal or jump and link, is used when making procedure calls. 
6) nop is an instruction that does nothing ( has no side-effect). 
7) li is a pseudo instruction loads an immediate value into a register where 5 is loads into the $5.
8) moves the value of 2 into $4.
9) 
10) nop is an instruction that does nothing.</a:t>
        </a:r>
      </a:p>
    </p188:txBody>
  </p188:cm>
</p188:cmLst>
</file>

<file path=ppt/comments/modernComment_107_E4036555.xml><?xml version="1.0" encoding="utf-8"?>
<p188:cmLst xmlns:a="http://schemas.openxmlformats.org/drawingml/2006/main" xmlns:r="http://schemas.openxmlformats.org/officeDocument/2006/relationships" xmlns:p188="http://schemas.microsoft.com/office/powerpoint/2018/8/main">
  <p188:cm id="{31E4DA98-3706-492C-A590-35BF12AB3F8D}" authorId="{5112472A-DBFF-C601-53FF-7E1FF396BE4A}" created="2023-10-09T01:30:39.866">
    <ac:deMkLst xmlns:ac="http://schemas.microsoft.com/office/drawing/2013/main/command">
      <pc:docMk xmlns:pc="http://schemas.microsoft.com/office/powerpoint/2013/main/command"/>
      <pc:sldMk xmlns:pc="http://schemas.microsoft.com/office/powerpoint/2013/main/command" cId="3825427797" sldId="263"/>
      <ac:picMk id="4" creationId="{B74211F9-F10E-8E9A-7389-06D6A797C849}"/>
    </ac:deMkLst>
    <p188:txBody>
      <a:bodyPr/>
      <a:lstStyle/>
      <a:p>
        <a:r>
          <a:rPr lang="en-US"/>
          <a:t>My Findings for this Code: 
I tried my best 
Move: A pseudo-instruction provided by the assembler where you copy from register to register.
Link: https://lambda.uta.edu/cse5317/notes/node34.html#:~:text=MIPS%20uses%20the%20register%20%24sp,embedded%20in%20the%20activation%20records.
chrome-extension://efaidnbmnnnibpcajpcglclefindmkaj/https://www.dsi.unive.it/~gasparetto/materials/MIPS_Instruction_Set.pdf 
1) move, copies the the value of return 0 into $2
2) $sp is a stack pointer, $fp is the frame pointer.
3) lw, copies from memory to register, or $31 = Memory[$sp + 28]
4) Sames as previous, $fp = Memory[$sp + 24]
5) addiu means add immediate unsigned, or where values are treated as unsigned integers. $sp = $sp + 32
6) jr, goes to address stored in $31
7) nop is an instruction that does nothing ( has no side-effect). Used for timing purposes, force memory alignment, to prevent hazards, etc. 
Link: https://stackoverflow.com/questions/33071948/what-is-the-difference-using-nop-and-stalls-in-mips#:~:text=NOPs,all%205%20stages%20of%20pipeline. </a:t>
        </a:r>
      </a:p>
    </p188:txBody>
  </p188:cm>
</p188:cmLst>
</file>

<file path=ppt/comments/modernComment_110_18DA0E4F.xml><?xml version="1.0" encoding="utf-8"?>
<p188:cmLst xmlns:a="http://schemas.openxmlformats.org/drawingml/2006/main" xmlns:r="http://schemas.openxmlformats.org/officeDocument/2006/relationships" xmlns:p188="http://schemas.microsoft.com/office/powerpoint/2018/8/main">
  <p188:cm id="{191F0A63-75F2-4D3F-9139-2874FEE2FB4B}" authorId="{5112472A-DBFF-C601-53FF-7E1FF396BE4A}" created="2023-11-13T01:18:14.171">
    <ac:deMkLst xmlns:ac="http://schemas.microsoft.com/office/drawing/2013/main/command">
      <pc:docMk xmlns:pc="http://schemas.microsoft.com/office/powerpoint/2013/main/command"/>
      <pc:sldMk xmlns:pc="http://schemas.microsoft.com/office/powerpoint/2013/main/command" cId="416943695" sldId="272"/>
      <ac:picMk id="4" creationId="{D4A9C10F-0F0C-761C-6C1A-EA0E69C6D144}"/>
    </ac:deMkLst>
    <p188:txBody>
      <a:bodyPr/>
      <a:lstStyle/>
      <a:p>
        <a:r>
          <a:rPr lang="en-US"/>
          <a:t>if (argc &lt; 2) 
lw $2, 40($fp) loads the value of argc from memory into register $2
nop no operation, used for delay
slt $2, $2, 2  slt means set on less than, sets $2 to 1 if argc &lt; 2, 0 otherwise use slt
beq $2, $0, $L2 branch to $L2 if $2 is = to 0 (argc &gt;= 2)
nop no operation</a:t>
        </a:r>
      </a:p>
    </p188:txBody>
  </p188:cm>
</p188:cmLst>
</file>

<file path=ppt/comments/modernComment_111_64813A2A.xml><?xml version="1.0" encoding="utf-8"?>
<p188:cmLst xmlns:a="http://schemas.openxmlformats.org/drawingml/2006/main" xmlns:r="http://schemas.openxmlformats.org/officeDocument/2006/relationships" xmlns:p188="http://schemas.microsoft.com/office/powerpoint/2018/8/main">
  <p188:cm id="{ED1469D1-C53A-445D-833E-47679A5B2D92}" authorId="{5112472A-DBFF-C601-53FF-7E1FF396BE4A}" created="2023-11-13T01:59:55.304">
    <pc:sldMkLst xmlns:pc="http://schemas.microsoft.com/office/powerpoint/2013/main/command">
      <pc:docMk/>
      <pc:sldMk cId="1686190634" sldId="273"/>
    </pc:sldMkLst>
    <p188:txBody>
      <a:bodyPr/>
      <a:lstStyle/>
      <a:p>
        <a:r>
          <a:rPr lang="en-US"/>
          <a:t>strcpy(buffer, argv[1]);
lw $2, 44($fp)   loads the 44($fp) or i think argv[1] to $2
nop  no operation
addiu $2, $2, 4  adds the 4 into $2, then stores the $2
lw $2, 0($2) load the 0($2) or i think the argv[1] into the $2
nop  no operation
move $5, $2 move the address of $2 or I think the address of the string into $5
addiu $2, $fp, 24 adds the 24 into $fp, then stores the $2
move $4, $2  move the address of $2 or I think the address of the string into $4
jal strcpy jump and links strcpy?
nop no operation</a:t>
        </a:r>
      </a:p>
    </p188:txBody>
  </p188:cm>
</p188:cmLst>
</file>

<file path=ppt/comments/modernComment_112_51344653.xml><?xml version="1.0" encoding="utf-8"?>
<p188:cmLst xmlns:a="http://schemas.openxmlformats.org/drawingml/2006/main" xmlns:r="http://schemas.openxmlformats.org/officeDocument/2006/relationships" xmlns:p188="http://schemas.microsoft.com/office/powerpoint/2018/8/main">
  <p188:cm id="{568A497F-C3BB-4775-8D13-0A2FA5873F1C}" authorId="{5112472A-DBFF-C601-53FF-7E1FF396BE4A}" created="2023-11-13T01:26:27.516">
    <pc:sldMkLst xmlns:pc="http://schemas.microsoft.com/office/powerpoint/2013/main/command">
      <pc:docMk/>
      <pc:sldMk cId="1362380371" sldId="274"/>
    </pc:sldMkLst>
    <p188:txBody>
      <a:bodyPr/>
      <a:lstStyle/>
      <a:p>
        <a:r>
          <a:rPr lang="en-US"/>
          <a:t>exit(0);
move $4, $0 moves the value of $0 to $4
jal exit 
nop does no operation</a:t>
        </a:r>
      </a:p>
    </p188:txBody>
  </p188:cm>
</p188:cmLst>
</file>

<file path=ppt/comments/modernComment_113_FEDC9AD4.xml><?xml version="1.0" encoding="utf-8"?>
<p188:cmLst xmlns:a="http://schemas.openxmlformats.org/drawingml/2006/main" xmlns:r="http://schemas.openxmlformats.org/officeDocument/2006/relationships" xmlns:p188="http://schemas.microsoft.com/office/powerpoint/2018/8/main">
  <p188:cm id="{97988958-ABA7-40E1-8D4C-E59ED585C18B}" authorId="{5112472A-DBFF-C601-53FF-7E1FF396BE4A}" created="2023-11-13T01:57:45.659">
    <ac:deMkLst xmlns:ac="http://schemas.microsoft.com/office/drawing/2013/main/command">
      <pc:docMk xmlns:pc="http://schemas.microsoft.com/office/powerpoint/2013/main/command"/>
      <pc:sldMk xmlns:pc="http://schemas.microsoft.com/office/powerpoint/2013/main/command" cId="4275870420" sldId="275"/>
      <ac:picMk id="5" creationId="{D0025485-06DF-E285-D1CA-E856A3F7D048}"/>
    </ac:deMkLst>
    <p188:txBody>
      <a:bodyPr/>
      <a:lstStyle/>
      <a:p>
        <a:r>
          <a:rPr lang="en-US"/>
          <a:t>printf("strcpy() NOT executed....\n");
lui $2, $hi($LC0)  loads the address of the string into $2
addiu $4, $2,%lo($LC0)   add the lower 16 bits of the address offset $2,%lo($LC0) to $2
jal puts ??
nop no operation</a:t>
        </a:r>
      </a:p>
    </p188:txBody>
  </p188:cm>
</p188:cmLst>
</file>

<file path=ppt/comments/modernComment_114_E0E87354.xml><?xml version="1.0" encoding="utf-8"?>
<p188:cmLst xmlns:a="http://schemas.openxmlformats.org/drawingml/2006/main" xmlns:r="http://schemas.openxmlformats.org/officeDocument/2006/relationships" xmlns:p188="http://schemas.microsoft.com/office/powerpoint/2018/8/main">
  <p188:cm id="{F9E9B042-C786-4EA6-835C-F434A4B5DA96}" authorId="{5112472A-DBFF-C601-53FF-7E1FF396BE4A}" created="2023-11-13T02:01:53.808">
    <pc:sldMkLst xmlns:pc="http://schemas.microsoft.com/office/powerpoint/2013/main/command">
      <pc:docMk/>
      <pc:sldMk cId="3773330260" sldId="276"/>
    </pc:sldMkLst>
    <p188:txBody>
      <a:bodyPr/>
      <a:lstStyle/>
      <a:p>
        <a:r>
          <a:rPr lang="en-US"/>
          <a:t>printf("buffer content= %s\n", buffer");
addiu $2, $fp, 24 load the address of buffer to $2
move $5, $2 moves the address to $5
lui $2, %hi($LC2) load the address of the format string to $2
addiu $4, $2, %lo($LC2)  add the lower 16 bits of the address to $4
jal printf
nop no operation</a:t>
        </a:r>
      </a:p>
    </p188:txBody>
  </p188:cm>
</p188:cmLst>
</file>

<file path=ppt/comments/modernComment_115_4077A01F.xml><?xml version="1.0" encoding="utf-8"?>
<p188:cmLst xmlns:a="http://schemas.openxmlformats.org/drawingml/2006/main" xmlns:r="http://schemas.openxmlformats.org/officeDocument/2006/relationships" xmlns:p188="http://schemas.microsoft.com/office/powerpoint/2018/8/main">
  <p188:cm id="{BAE20A5A-8F84-44D0-A7AA-A0D8A5768CC0}" authorId="{5112472A-DBFF-C601-53FF-7E1FF396BE4A}" created="2023-11-13T02:03:51.156">
    <pc:sldMkLst xmlns:pc="http://schemas.microsoft.com/office/powerpoint/2013/main/command">
      <pc:docMk/>
      <pc:sldMk cId="1081581599" sldId="277"/>
    </pc:sldMkLst>
    <p188:txBody>
      <a:bodyPr/>
      <a:lstStyle/>
      <a:p>
        <a:r>
          <a:rPr lang="en-US"/>
          <a:t>printf("strcpy() executed...\n");
lui $2, %hi($LC3)  Load Upper Immediate, puts high bits of $LC3 into $2
addiu $4, $2, %lo($LC3) Add Lower Immediate, puts low bits of $LC3 into $4
jal puts jump and link to put function
nop  no operation</a:t>
        </a:r>
      </a:p>
    </p188:txBody>
  </p188:cm>
</p188:cmLst>
</file>

<file path=ppt/comments/modernComment_116_2A080992.xml><?xml version="1.0" encoding="utf-8"?>
<p188:cmLst xmlns:a="http://schemas.openxmlformats.org/drawingml/2006/main" xmlns:r="http://schemas.openxmlformats.org/officeDocument/2006/relationships" xmlns:p188="http://schemas.microsoft.com/office/powerpoint/2018/8/main">
  <p188:cm id="{39910328-D0B4-4048-986E-A43298A6E74C}" authorId="{5112472A-DBFF-C601-53FF-7E1FF396BE4A}" created="2023-11-13T01:30:29.572">
    <pc:sldMkLst xmlns:pc="http://schemas.microsoft.com/office/powerpoint/2013/main/command">
      <pc:docMk/>
      <pc:sldMk cId="705169810" sldId="278"/>
    </pc:sldMkLst>
    <p188:txBody>
      <a:bodyPr/>
      <a:lstStyle/>
      <a:p>
        <a:r>
          <a:rPr lang="en-US"/>
          <a:t>return 0;  
move $2, $0 set return value to 0</a:t>
        </a:r>
      </a:p>
    </p188:txBody>
  </p188:cm>
</p188:cmLst>
</file>

<file path=ppt/comments/modernComment_11C_B01A5CD0.xml><?xml version="1.0" encoding="utf-8"?>
<p188:cmLst xmlns:a="http://schemas.openxmlformats.org/drawingml/2006/main" xmlns:r="http://schemas.openxmlformats.org/officeDocument/2006/relationships" xmlns:p188="http://schemas.microsoft.com/office/powerpoint/2018/8/main">
  <p188:cm id="{8C1364CD-1FE7-4D81-82DA-885C779AA79E}" authorId="{5112472A-DBFF-C601-53FF-7E1FF396BE4A}" created="2023-11-13T01:57:45.659">
    <ac:deMkLst xmlns:ac="http://schemas.microsoft.com/office/drawing/2013/main/command">
      <pc:docMk xmlns:pc="http://schemas.microsoft.com/office/powerpoint/2013/main/command"/>
      <pc:sldMk xmlns:pc="http://schemas.microsoft.com/office/powerpoint/2013/main/command" cId="4275870420" sldId="275"/>
      <ac:picMk id="5" creationId="{D0025485-06DF-E285-D1CA-E856A3F7D048}"/>
    </ac:deMkLst>
    <p188:txBody>
      <a:bodyPr/>
      <a:lstStyle/>
      <a:p>
        <a:r>
          <a:rPr lang="en-US"/>
          <a:t>printf("strcpy() NOT executed....\n");
lui $2, $hi($LC0)  loads the address of the string into $2
addiu $4, $2,%lo($LC0)   add the lower 16 bits of the address offset $2,%lo($LC0) to $2
jal puts ??
nop no operation</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19BCA-8BE3-41B0-B6C0-8126776A9E2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8C227A5-EB03-4923-9719-79EA07EDB6BB}">
      <dgm:prSet/>
      <dgm:spPr/>
      <dgm:t>
        <a:bodyPr/>
        <a:lstStyle/>
        <a:p>
          <a:pPr>
            <a:lnSpc>
              <a:spcPct val="100000"/>
            </a:lnSpc>
          </a:pPr>
          <a:r>
            <a:rPr lang="en-US"/>
            <a:t>The goal of the project is to take a C++ source code file put it into a reverse engineering tool.</a:t>
          </a:r>
        </a:p>
      </dgm:t>
    </dgm:pt>
    <dgm:pt modelId="{82D652C3-4A91-4925-85F7-D51A81C8CF8C}" type="parTrans" cxnId="{C04882AE-E783-4169-8EC2-B86F5F42793E}">
      <dgm:prSet/>
      <dgm:spPr/>
      <dgm:t>
        <a:bodyPr/>
        <a:lstStyle/>
        <a:p>
          <a:endParaRPr lang="en-US"/>
        </a:p>
      </dgm:t>
    </dgm:pt>
    <dgm:pt modelId="{FA3D58A9-6983-4D92-82EE-DC5F44E716D8}" type="sibTrans" cxnId="{C04882AE-E783-4169-8EC2-B86F5F42793E}">
      <dgm:prSet/>
      <dgm:spPr/>
      <dgm:t>
        <a:bodyPr/>
        <a:lstStyle/>
        <a:p>
          <a:endParaRPr lang="en-US"/>
        </a:p>
      </dgm:t>
    </dgm:pt>
    <dgm:pt modelId="{035797D4-D614-4BF7-A3CF-6903B65AA2FC}">
      <dgm:prSet/>
      <dgm:spPr/>
      <dgm:t>
        <a:bodyPr/>
        <a:lstStyle/>
        <a:p>
          <a:pPr>
            <a:lnSpc>
              <a:spcPct val="100000"/>
            </a:lnSpc>
          </a:pPr>
          <a:r>
            <a:rPr lang="en-US"/>
            <a:t>This tool </a:t>
          </a:r>
          <a:r>
            <a:rPr lang="en-US">
              <a:latin typeface="Century Gothic" panose="020B0502020202020204"/>
            </a:rPr>
            <a:t>then </a:t>
          </a:r>
          <a:r>
            <a:rPr lang="en-US"/>
            <a:t>takes the source code and translates it into the assembly language of the MIPS 32-bit processor.</a:t>
          </a:r>
        </a:p>
      </dgm:t>
    </dgm:pt>
    <dgm:pt modelId="{72E2AF51-C896-4D99-A3EB-BF4CAC1211ED}" type="parTrans" cxnId="{F9F618B3-DDA2-49A6-99DF-F3ECC6E29EB9}">
      <dgm:prSet/>
      <dgm:spPr/>
      <dgm:t>
        <a:bodyPr/>
        <a:lstStyle/>
        <a:p>
          <a:endParaRPr lang="en-US"/>
        </a:p>
      </dgm:t>
    </dgm:pt>
    <dgm:pt modelId="{9135E043-A4E3-4C79-A753-BE23E5EDF426}" type="sibTrans" cxnId="{F9F618B3-DDA2-49A6-99DF-F3ECC6E29EB9}">
      <dgm:prSet/>
      <dgm:spPr/>
      <dgm:t>
        <a:bodyPr/>
        <a:lstStyle/>
        <a:p>
          <a:endParaRPr lang="en-US"/>
        </a:p>
      </dgm:t>
    </dgm:pt>
    <dgm:pt modelId="{A72B29DC-4910-4206-9BD7-B7FB114E7B92}">
      <dgm:prSet/>
      <dgm:spPr/>
      <dgm:t>
        <a:bodyPr/>
        <a:lstStyle/>
        <a:p>
          <a:pPr rtl="0">
            <a:lnSpc>
              <a:spcPct val="100000"/>
            </a:lnSpc>
          </a:pPr>
          <a:r>
            <a:rPr lang="en-US"/>
            <a:t>We will then be explaining the meaning and understanding what each of the assembly instructions does.</a:t>
          </a:r>
          <a:r>
            <a:rPr lang="en-US">
              <a:latin typeface="Century Gothic" panose="020B0502020202020204"/>
            </a:rPr>
            <a:t> </a:t>
          </a:r>
          <a:endParaRPr lang="en-US"/>
        </a:p>
      </dgm:t>
    </dgm:pt>
    <dgm:pt modelId="{CF6F51CE-A4F2-41A9-A6C8-38ED4778EF1E}" type="parTrans" cxnId="{2C5F1B1C-C8D1-4DDA-9B4F-3D2A55CCE342}">
      <dgm:prSet/>
      <dgm:spPr/>
      <dgm:t>
        <a:bodyPr/>
        <a:lstStyle/>
        <a:p>
          <a:endParaRPr lang="en-US"/>
        </a:p>
      </dgm:t>
    </dgm:pt>
    <dgm:pt modelId="{DF3F1490-6296-404A-A283-5CF75E014A6D}" type="sibTrans" cxnId="{2C5F1B1C-C8D1-4DDA-9B4F-3D2A55CCE342}">
      <dgm:prSet/>
      <dgm:spPr/>
      <dgm:t>
        <a:bodyPr/>
        <a:lstStyle/>
        <a:p>
          <a:endParaRPr lang="en-US"/>
        </a:p>
      </dgm:t>
    </dgm:pt>
    <dgm:pt modelId="{4B6B0D10-9513-4BCF-BE40-5B0D3F2EFABB}" type="pres">
      <dgm:prSet presAssocID="{0DD19BCA-8BE3-41B0-B6C0-8126776A9E2C}" presName="root" presStyleCnt="0">
        <dgm:presLayoutVars>
          <dgm:dir/>
          <dgm:resizeHandles val="exact"/>
        </dgm:presLayoutVars>
      </dgm:prSet>
      <dgm:spPr/>
    </dgm:pt>
    <dgm:pt modelId="{716B37A1-C1D2-49D3-A9DD-CEBFA69940AA}" type="pres">
      <dgm:prSet presAssocID="{F8C227A5-EB03-4923-9719-79EA07EDB6BB}" presName="compNode" presStyleCnt="0"/>
      <dgm:spPr/>
    </dgm:pt>
    <dgm:pt modelId="{96223B6C-5156-460B-A416-70E882C43AF4}" type="pres">
      <dgm:prSet presAssocID="{F8C227A5-EB03-4923-9719-79EA07EDB6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1EB303E1-DF6F-4EC2-BD19-9D93FEE119FA}" type="pres">
      <dgm:prSet presAssocID="{F8C227A5-EB03-4923-9719-79EA07EDB6BB}" presName="spaceRect" presStyleCnt="0"/>
      <dgm:spPr/>
    </dgm:pt>
    <dgm:pt modelId="{CB6F78E8-C99F-48FD-A1AC-A0A3BA3E3BBA}" type="pres">
      <dgm:prSet presAssocID="{F8C227A5-EB03-4923-9719-79EA07EDB6BB}" presName="textRect" presStyleLbl="revTx" presStyleIdx="0" presStyleCnt="3">
        <dgm:presLayoutVars>
          <dgm:chMax val="1"/>
          <dgm:chPref val="1"/>
        </dgm:presLayoutVars>
      </dgm:prSet>
      <dgm:spPr/>
    </dgm:pt>
    <dgm:pt modelId="{6CDC86C8-4B91-4232-A190-0F91C9D1DA1B}" type="pres">
      <dgm:prSet presAssocID="{FA3D58A9-6983-4D92-82EE-DC5F44E716D8}" presName="sibTrans" presStyleCnt="0"/>
      <dgm:spPr/>
    </dgm:pt>
    <dgm:pt modelId="{B2167A30-3CB4-4F06-A39B-86C3686961BA}" type="pres">
      <dgm:prSet presAssocID="{035797D4-D614-4BF7-A3CF-6903B65AA2FC}" presName="compNode" presStyleCnt="0"/>
      <dgm:spPr/>
    </dgm:pt>
    <dgm:pt modelId="{E29B18BD-642D-4D24-ACD9-6E5F5A0AC795}" type="pres">
      <dgm:prSet presAssocID="{035797D4-D614-4BF7-A3CF-6903B65AA2F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7E1695A8-0A57-4736-8727-FFFA2D2651DE}" type="pres">
      <dgm:prSet presAssocID="{035797D4-D614-4BF7-A3CF-6903B65AA2FC}" presName="spaceRect" presStyleCnt="0"/>
      <dgm:spPr/>
    </dgm:pt>
    <dgm:pt modelId="{07BB106B-4F93-4C76-9F70-D69D2D66406B}" type="pres">
      <dgm:prSet presAssocID="{035797D4-D614-4BF7-A3CF-6903B65AA2FC}" presName="textRect" presStyleLbl="revTx" presStyleIdx="1" presStyleCnt="3">
        <dgm:presLayoutVars>
          <dgm:chMax val="1"/>
          <dgm:chPref val="1"/>
        </dgm:presLayoutVars>
      </dgm:prSet>
      <dgm:spPr/>
    </dgm:pt>
    <dgm:pt modelId="{BE2FE1A6-8A19-419A-8C5F-FC78698B5476}" type="pres">
      <dgm:prSet presAssocID="{9135E043-A4E3-4C79-A753-BE23E5EDF426}" presName="sibTrans" presStyleCnt="0"/>
      <dgm:spPr/>
    </dgm:pt>
    <dgm:pt modelId="{EA091BE1-FE9D-4287-B6AC-7C62DE25F208}" type="pres">
      <dgm:prSet presAssocID="{A72B29DC-4910-4206-9BD7-B7FB114E7B92}" presName="compNode" presStyleCnt="0"/>
      <dgm:spPr/>
    </dgm:pt>
    <dgm:pt modelId="{08A83622-06A2-4AEE-88B3-A8880F1D8B82}" type="pres">
      <dgm:prSet presAssocID="{A72B29DC-4910-4206-9BD7-B7FB114E7B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nching Diagram"/>
        </a:ext>
      </dgm:extLst>
    </dgm:pt>
    <dgm:pt modelId="{0D39B7A4-B23D-4BBB-9AF7-39333DEDA3C8}" type="pres">
      <dgm:prSet presAssocID="{A72B29DC-4910-4206-9BD7-B7FB114E7B92}" presName="spaceRect" presStyleCnt="0"/>
      <dgm:spPr/>
    </dgm:pt>
    <dgm:pt modelId="{7D36B2CF-DF2A-4A85-9865-8672A6EB62FA}" type="pres">
      <dgm:prSet presAssocID="{A72B29DC-4910-4206-9BD7-B7FB114E7B92}" presName="textRect" presStyleLbl="revTx" presStyleIdx="2" presStyleCnt="3">
        <dgm:presLayoutVars>
          <dgm:chMax val="1"/>
          <dgm:chPref val="1"/>
        </dgm:presLayoutVars>
      </dgm:prSet>
      <dgm:spPr/>
    </dgm:pt>
  </dgm:ptLst>
  <dgm:cxnLst>
    <dgm:cxn modelId="{2C5F1B1C-C8D1-4DDA-9B4F-3D2A55CCE342}" srcId="{0DD19BCA-8BE3-41B0-B6C0-8126776A9E2C}" destId="{A72B29DC-4910-4206-9BD7-B7FB114E7B92}" srcOrd="2" destOrd="0" parTransId="{CF6F51CE-A4F2-41A9-A6C8-38ED4778EF1E}" sibTransId="{DF3F1490-6296-404A-A283-5CF75E014A6D}"/>
    <dgm:cxn modelId="{7A39EB77-7CA8-4979-A8A2-FB76AEDD09DE}" type="presOf" srcId="{035797D4-D614-4BF7-A3CF-6903B65AA2FC}" destId="{07BB106B-4F93-4C76-9F70-D69D2D66406B}" srcOrd="0" destOrd="0" presId="urn:microsoft.com/office/officeart/2018/2/layout/IconLabelList"/>
    <dgm:cxn modelId="{3266B588-2CB0-445F-A234-8D145AD62758}" type="presOf" srcId="{F8C227A5-EB03-4923-9719-79EA07EDB6BB}" destId="{CB6F78E8-C99F-48FD-A1AC-A0A3BA3E3BBA}" srcOrd="0" destOrd="0" presId="urn:microsoft.com/office/officeart/2018/2/layout/IconLabelList"/>
    <dgm:cxn modelId="{C04882AE-E783-4169-8EC2-B86F5F42793E}" srcId="{0DD19BCA-8BE3-41B0-B6C0-8126776A9E2C}" destId="{F8C227A5-EB03-4923-9719-79EA07EDB6BB}" srcOrd="0" destOrd="0" parTransId="{82D652C3-4A91-4925-85F7-D51A81C8CF8C}" sibTransId="{FA3D58A9-6983-4D92-82EE-DC5F44E716D8}"/>
    <dgm:cxn modelId="{F9F618B3-DDA2-49A6-99DF-F3ECC6E29EB9}" srcId="{0DD19BCA-8BE3-41B0-B6C0-8126776A9E2C}" destId="{035797D4-D614-4BF7-A3CF-6903B65AA2FC}" srcOrd="1" destOrd="0" parTransId="{72E2AF51-C896-4D99-A3EB-BF4CAC1211ED}" sibTransId="{9135E043-A4E3-4C79-A753-BE23E5EDF426}"/>
    <dgm:cxn modelId="{68BBD5E3-1655-4BE2-95FC-1A445A5C7E79}" type="presOf" srcId="{A72B29DC-4910-4206-9BD7-B7FB114E7B92}" destId="{7D36B2CF-DF2A-4A85-9865-8672A6EB62FA}" srcOrd="0" destOrd="0" presId="urn:microsoft.com/office/officeart/2018/2/layout/IconLabelList"/>
    <dgm:cxn modelId="{262118E9-38C7-49AD-AE20-365F44390694}" type="presOf" srcId="{0DD19BCA-8BE3-41B0-B6C0-8126776A9E2C}" destId="{4B6B0D10-9513-4BCF-BE40-5B0D3F2EFABB}" srcOrd="0" destOrd="0" presId="urn:microsoft.com/office/officeart/2018/2/layout/IconLabelList"/>
    <dgm:cxn modelId="{97E9D468-4144-42BD-8A96-532026B0A283}" type="presParOf" srcId="{4B6B0D10-9513-4BCF-BE40-5B0D3F2EFABB}" destId="{716B37A1-C1D2-49D3-A9DD-CEBFA69940AA}" srcOrd="0" destOrd="0" presId="urn:microsoft.com/office/officeart/2018/2/layout/IconLabelList"/>
    <dgm:cxn modelId="{258275E9-6C7A-4873-811C-1DB7285FFCED}" type="presParOf" srcId="{716B37A1-C1D2-49D3-A9DD-CEBFA69940AA}" destId="{96223B6C-5156-460B-A416-70E882C43AF4}" srcOrd="0" destOrd="0" presId="urn:microsoft.com/office/officeart/2018/2/layout/IconLabelList"/>
    <dgm:cxn modelId="{E02A86A4-25B4-41B1-9349-78CE04959788}" type="presParOf" srcId="{716B37A1-C1D2-49D3-A9DD-CEBFA69940AA}" destId="{1EB303E1-DF6F-4EC2-BD19-9D93FEE119FA}" srcOrd="1" destOrd="0" presId="urn:microsoft.com/office/officeart/2018/2/layout/IconLabelList"/>
    <dgm:cxn modelId="{70AD41C2-8999-45E4-A438-89BEE996FE95}" type="presParOf" srcId="{716B37A1-C1D2-49D3-A9DD-CEBFA69940AA}" destId="{CB6F78E8-C99F-48FD-A1AC-A0A3BA3E3BBA}" srcOrd="2" destOrd="0" presId="urn:microsoft.com/office/officeart/2018/2/layout/IconLabelList"/>
    <dgm:cxn modelId="{A870557C-98A2-43AC-9066-16256162E799}" type="presParOf" srcId="{4B6B0D10-9513-4BCF-BE40-5B0D3F2EFABB}" destId="{6CDC86C8-4B91-4232-A190-0F91C9D1DA1B}" srcOrd="1" destOrd="0" presId="urn:microsoft.com/office/officeart/2018/2/layout/IconLabelList"/>
    <dgm:cxn modelId="{FF078114-EF92-4130-96F4-FC1C030F72EC}" type="presParOf" srcId="{4B6B0D10-9513-4BCF-BE40-5B0D3F2EFABB}" destId="{B2167A30-3CB4-4F06-A39B-86C3686961BA}" srcOrd="2" destOrd="0" presId="urn:microsoft.com/office/officeart/2018/2/layout/IconLabelList"/>
    <dgm:cxn modelId="{FEF7B33E-95EE-440A-A5E7-346AB241110A}" type="presParOf" srcId="{B2167A30-3CB4-4F06-A39B-86C3686961BA}" destId="{E29B18BD-642D-4D24-ACD9-6E5F5A0AC795}" srcOrd="0" destOrd="0" presId="urn:microsoft.com/office/officeart/2018/2/layout/IconLabelList"/>
    <dgm:cxn modelId="{16496430-F46E-4B1B-9EB3-B71A30E3682D}" type="presParOf" srcId="{B2167A30-3CB4-4F06-A39B-86C3686961BA}" destId="{7E1695A8-0A57-4736-8727-FFFA2D2651DE}" srcOrd="1" destOrd="0" presId="urn:microsoft.com/office/officeart/2018/2/layout/IconLabelList"/>
    <dgm:cxn modelId="{B20F6D00-3FC0-4507-9E54-8AB3F545AC3C}" type="presParOf" srcId="{B2167A30-3CB4-4F06-A39B-86C3686961BA}" destId="{07BB106B-4F93-4C76-9F70-D69D2D66406B}" srcOrd="2" destOrd="0" presId="urn:microsoft.com/office/officeart/2018/2/layout/IconLabelList"/>
    <dgm:cxn modelId="{EE9056C4-CEA6-49E5-A9F3-2B9F4B00705D}" type="presParOf" srcId="{4B6B0D10-9513-4BCF-BE40-5B0D3F2EFABB}" destId="{BE2FE1A6-8A19-419A-8C5F-FC78698B5476}" srcOrd="3" destOrd="0" presId="urn:microsoft.com/office/officeart/2018/2/layout/IconLabelList"/>
    <dgm:cxn modelId="{AD2E1F56-10D4-43D1-973A-8572F5E394FD}" type="presParOf" srcId="{4B6B0D10-9513-4BCF-BE40-5B0D3F2EFABB}" destId="{EA091BE1-FE9D-4287-B6AC-7C62DE25F208}" srcOrd="4" destOrd="0" presId="urn:microsoft.com/office/officeart/2018/2/layout/IconLabelList"/>
    <dgm:cxn modelId="{8734E548-3C6F-4A34-8B48-5527CA5DE2A0}" type="presParOf" srcId="{EA091BE1-FE9D-4287-B6AC-7C62DE25F208}" destId="{08A83622-06A2-4AEE-88B3-A8880F1D8B82}" srcOrd="0" destOrd="0" presId="urn:microsoft.com/office/officeart/2018/2/layout/IconLabelList"/>
    <dgm:cxn modelId="{31A1EC6A-F7D5-4084-8445-C480C5D6095F}" type="presParOf" srcId="{EA091BE1-FE9D-4287-B6AC-7C62DE25F208}" destId="{0D39B7A4-B23D-4BBB-9AF7-39333DEDA3C8}" srcOrd="1" destOrd="0" presId="urn:microsoft.com/office/officeart/2018/2/layout/IconLabelList"/>
    <dgm:cxn modelId="{3F626E74-35C8-4A89-A81D-77D1A29E059E}" type="presParOf" srcId="{EA091BE1-FE9D-4287-B6AC-7C62DE25F208}" destId="{7D36B2CF-DF2A-4A85-9865-8672A6EB62F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223B6C-5156-460B-A416-70E882C43AF4}">
      <dsp:nvSpPr>
        <dsp:cNvPr id="0" name=""/>
        <dsp:cNvSpPr/>
      </dsp:nvSpPr>
      <dsp:spPr>
        <a:xfrm>
          <a:off x="938072" y="425888"/>
          <a:ext cx="1449518" cy="14495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6F78E8-C99F-48FD-A1AC-A0A3BA3E3BBA}">
      <dsp:nvSpPr>
        <dsp:cNvPr id="0" name=""/>
        <dsp:cNvSpPr/>
      </dsp:nvSpPr>
      <dsp:spPr>
        <a:xfrm>
          <a:off x="52256" y="2258388"/>
          <a:ext cx="32211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The goal of the project is to take a C++ source code file put it into a reverse engineering tool.</a:t>
          </a:r>
        </a:p>
      </dsp:txBody>
      <dsp:txXfrm>
        <a:off x="52256" y="2258388"/>
        <a:ext cx="3221151" cy="720000"/>
      </dsp:txXfrm>
    </dsp:sp>
    <dsp:sp modelId="{E29B18BD-642D-4D24-ACD9-6E5F5A0AC795}">
      <dsp:nvSpPr>
        <dsp:cNvPr id="0" name=""/>
        <dsp:cNvSpPr/>
      </dsp:nvSpPr>
      <dsp:spPr>
        <a:xfrm>
          <a:off x="4722925" y="425888"/>
          <a:ext cx="1449518" cy="14495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BB106B-4F93-4C76-9F70-D69D2D66406B}">
      <dsp:nvSpPr>
        <dsp:cNvPr id="0" name=""/>
        <dsp:cNvSpPr/>
      </dsp:nvSpPr>
      <dsp:spPr>
        <a:xfrm>
          <a:off x="3837109" y="2258388"/>
          <a:ext cx="32211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This tool </a:t>
          </a:r>
          <a:r>
            <a:rPr lang="en-US" sz="1300" kern="1200">
              <a:latin typeface="Century Gothic" panose="020B0502020202020204"/>
            </a:rPr>
            <a:t>then </a:t>
          </a:r>
          <a:r>
            <a:rPr lang="en-US" sz="1300" kern="1200"/>
            <a:t>takes the source code and translates it into the assembly language of the MIPS 32-bit processor.</a:t>
          </a:r>
        </a:p>
      </dsp:txBody>
      <dsp:txXfrm>
        <a:off x="3837109" y="2258388"/>
        <a:ext cx="3221151" cy="720000"/>
      </dsp:txXfrm>
    </dsp:sp>
    <dsp:sp modelId="{08A83622-06A2-4AEE-88B3-A8880F1D8B82}">
      <dsp:nvSpPr>
        <dsp:cNvPr id="0" name=""/>
        <dsp:cNvSpPr/>
      </dsp:nvSpPr>
      <dsp:spPr>
        <a:xfrm>
          <a:off x="8507778" y="425888"/>
          <a:ext cx="1449518" cy="14495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D36B2CF-DF2A-4A85-9865-8672A6EB62FA}">
      <dsp:nvSpPr>
        <dsp:cNvPr id="0" name=""/>
        <dsp:cNvSpPr/>
      </dsp:nvSpPr>
      <dsp:spPr>
        <a:xfrm>
          <a:off x="7621962" y="2258388"/>
          <a:ext cx="32211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rtl="0">
            <a:lnSpc>
              <a:spcPct val="100000"/>
            </a:lnSpc>
            <a:spcBef>
              <a:spcPct val="0"/>
            </a:spcBef>
            <a:spcAft>
              <a:spcPct val="35000"/>
            </a:spcAft>
            <a:buNone/>
          </a:pPr>
          <a:r>
            <a:rPr lang="en-US" sz="1300" kern="1200"/>
            <a:t>We will then be explaining the meaning and understanding what each of the assembly instructions does.</a:t>
          </a:r>
          <a:r>
            <a:rPr lang="en-US" sz="1300" kern="1200">
              <a:latin typeface="Century Gothic" panose="020B0502020202020204"/>
            </a:rPr>
            <a:t> </a:t>
          </a:r>
          <a:endParaRPr lang="en-US" sz="1300" kern="1200"/>
        </a:p>
      </dsp:txBody>
      <dsp:txXfrm>
        <a:off x="7621962" y="2258388"/>
        <a:ext cx="3221151"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299B13-55A5-434D-B9F9-5559C3AA720D}" type="datetimeFigureOut">
              <a:rPr lang="en-US" smtClean="0"/>
              <a:t>3/30/2025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0E7A2-F46B-4B8B-8A2B-294E96D0DF63}" type="slidenum">
              <a:rPr lang="en-US" smtClean="0"/>
              <a:t>‹#›</a:t>
            </a:fld>
            <a:endParaRPr lang="en-US"/>
          </a:p>
        </p:txBody>
      </p:sp>
    </p:spTree>
    <p:extLst>
      <p:ext uri="{BB962C8B-B14F-4D97-AF65-F5344CB8AC3E}">
        <p14:creationId xmlns:p14="http://schemas.microsoft.com/office/powerpoint/2010/main" val="3991375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explanation for \000</a:t>
            </a:r>
          </a:p>
        </p:txBody>
      </p:sp>
      <p:sp>
        <p:nvSpPr>
          <p:cNvPr id="4" name="Slide Number Placeholder 3"/>
          <p:cNvSpPr>
            <a:spLocks noGrp="1"/>
          </p:cNvSpPr>
          <p:nvPr>
            <p:ph type="sldNum" sz="quarter" idx="5"/>
          </p:nvPr>
        </p:nvSpPr>
        <p:spPr/>
        <p:txBody>
          <a:bodyPr/>
          <a:lstStyle/>
          <a:p>
            <a:fld id="{3530E7A2-F46B-4B8B-8A2B-294E96D0DF63}" type="slidenum">
              <a:rPr lang="en-US" smtClean="0"/>
              <a:t>6</a:t>
            </a:fld>
            <a:endParaRPr lang="en-US"/>
          </a:p>
        </p:txBody>
      </p:sp>
    </p:spTree>
    <p:extLst>
      <p:ext uri="{BB962C8B-B14F-4D97-AF65-F5344CB8AC3E}">
        <p14:creationId xmlns:p14="http://schemas.microsoft.com/office/powerpoint/2010/main" val="3760575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84556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929509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057787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a:t>”</a:t>
            </a:r>
          </a:p>
        </p:txBody>
      </p:sp>
    </p:spTree>
    <p:extLst>
      <p:ext uri="{BB962C8B-B14F-4D97-AF65-F5344CB8AC3E}">
        <p14:creationId xmlns:p14="http://schemas.microsoft.com/office/powerpoint/2010/main" val="5330913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10105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3/30/2025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41625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3/30/2025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75800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04974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229233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857513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113937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09A250-FF31-4206-8172-F9D3106AACB1}" type="datetimeFigureOut">
              <a:rPr lang="en-US" dirty="0"/>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1385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09A250-FF31-4206-8172-F9D3106AACB1}" type="datetimeFigureOut">
              <a:rPr lang="en-US" dirty="0"/>
              <a:t>3/30/2025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700577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3/30/2025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967486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3/30/2025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288126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3/30/2025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823866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89144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3/30/2025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3163092839"/>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8/10/relationships/comments" Target="../comments/modernComment_110_18DA0E4F.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microsoft.com/office/2018/10/relationships/comments" Target="../comments/modernComment_113_FEDC9AD4.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microsoft.com/office/2018/10/relationships/comments" Target="../comments/modernComment_11C_B01A5CD0.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microsoft.com/office/2018/10/relationships/comments" Target="../comments/modernComment_112_5134465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hyperlink" Target="https://www.geeksforgeeks.org/buffer-overflow-attack-with-example/" TargetMode="External"/><Relationship Id="rId3" Type="http://schemas.openxmlformats.org/officeDocument/2006/relationships/hyperlink" Target="https://student.cs.uwaterloo.ca/~cs241/mips/mipsref.pdf" TargetMode="External"/><Relationship Id="rId7" Type="http://schemas.openxmlformats.org/officeDocument/2006/relationships/hyperlink" Target="https://www.cs.cornell.edu/courses/cs3410/2008fa/MIPS_Vol2.pdf"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edumips64.readthedocs.io/en/latest/instructions.html" TargetMode="External"/><Relationship Id="rId5" Type="http://schemas.openxmlformats.org/officeDocument/2006/relationships/hyperlink" Target="https://uweb.engr.arizona.edu/~ece369/Resources/spim/MIPSReference.pdf" TargetMode="External"/><Relationship Id="rId10" Type="http://schemas.openxmlformats.org/officeDocument/2006/relationships/image" Target="../media/image6.jpeg"/><Relationship Id="rId4" Type="http://schemas.openxmlformats.org/officeDocument/2006/relationships/hyperlink" Target="https://courses.cs.washington.edu/courses/cse378/09wi/lectures/lec03.pdf" TargetMode="External"/><Relationship Id="rId9" Type="http://schemas.openxmlformats.org/officeDocument/2006/relationships/hyperlink" Target="https://godbolt.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microsoft.com/office/2018/10/relationships/comments" Target="../comments/modernComment_111_64813A2A.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microsoft.com/office/2018/10/relationships/comments" Target="../comments/modernComment_114_E0E8735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microsoft.com/office/2018/10/relationships/comments" Target="../comments/modernComment_115_4077A01F.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8/10/relationships/comments" Target="../comments/modernComment_116_2A08099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jpeg"/><Relationship Id="rId7" Type="http://schemas.openxmlformats.org/officeDocument/2006/relationships/image" Target="../media/image5.png"/><Relationship Id="rId2" Type="http://schemas.microsoft.com/office/2018/10/relationships/comments" Target="../comments/modernComment_106_414541C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28.png"/><Relationship Id="rId4" Type="http://schemas.openxmlformats.org/officeDocument/2006/relationships/image" Target="../media/image2.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1.jpeg"/><Relationship Id="rId7" Type="http://schemas.openxmlformats.org/officeDocument/2006/relationships/image" Target="../media/image5.png"/><Relationship Id="rId2" Type="http://schemas.microsoft.com/office/2018/10/relationships/comments" Target="../comments/modernComment_107_E403655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29BF3-136D-EAF8-F802-0C9E04099F6C}"/>
              </a:ext>
            </a:extLst>
          </p:cNvPr>
          <p:cNvSpPr>
            <a:spLocks noGrp="1"/>
          </p:cNvSpPr>
          <p:nvPr>
            <p:ph type="ctrTitle"/>
          </p:nvPr>
        </p:nvSpPr>
        <p:spPr/>
        <p:txBody>
          <a:bodyPr/>
          <a:lstStyle/>
          <a:p>
            <a:r>
              <a:rPr lang="en-US" b="1"/>
              <a:t>MIPS Binary Reverse Engineering Project</a:t>
            </a:r>
          </a:p>
        </p:txBody>
      </p:sp>
      <p:sp>
        <p:nvSpPr>
          <p:cNvPr id="3" name="Subtitle 2">
            <a:extLst>
              <a:ext uri="{FF2B5EF4-FFF2-40B4-BE49-F238E27FC236}">
                <a16:creationId xmlns:a16="http://schemas.microsoft.com/office/drawing/2014/main" id="{87AF85B3-F8AD-527E-9E6B-6E74C9E9790B}"/>
              </a:ext>
            </a:extLst>
          </p:cNvPr>
          <p:cNvSpPr>
            <a:spLocks noGrp="1"/>
          </p:cNvSpPr>
          <p:nvPr>
            <p:ph type="subTitle" idx="1"/>
          </p:nvPr>
        </p:nvSpPr>
        <p:spPr/>
        <p:txBody>
          <a:bodyPr vert="horz" lIns="91440" tIns="45720" rIns="91440" bIns="45720" rtlCol="0" anchor="t">
            <a:normAutofit/>
          </a:bodyPr>
          <a:lstStyle/>
          <a:p>
            <a:r>
              <a:rPr lang="en-US" b="1"/>
              <a:t>By: Jared Semke, Eli Ledford, and Adrian Dionicio Silva</a:t>
            </a:r>
          </a:p>
        </p:txBody>
      </p:sp>
    </p:spTree>
    <p:extLst>
      <p:ext uri="{BB962C8B-B14F-4D97-AF65-F5344CB8AC3E}">
        <p14:creationId xmlns:p14="http://schemas.microsoft.com/office/powerpoint/2010/main" val="2216167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9" name="Rectangle 18">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3F2758A-4CE5-61FC-BED6-5C83428D4AEF}"/>
              </a:ext>
            </a:extLst>
          </p:cNvPr>
          <p:cNvSpPr>
            <a:spLocks noGrp="1"/>
          </p:cNvSpPr>
          <p:nvPr>
            <p:ph type="title"/>
          </p:nvPr>
        </p:nvSpPr>
        <p:spPr>
          <a:xfrm>
            <a:off x="8191925" y="1325880"/>
            <a:ext cx="3352375" cy="3066507"/>
          </a:xfrm>
        </p:spPr>
        <p:txBody>
          <a:bodyPr vert="horz" lIns="91440" tIns="45720" rIns="91440" bIns="45720" rtlCol="0" anchor="b">
            <a:normAutofit/>
          </a:bodyPr>
          <a:lstStyle/>
          <a:p>
            <a:pPr>
              <a:lnSpc>
                <a:spcPct val="90000"/>
              </a:lnSpc>
            </a:pPr>
            <a:r>
              <a:rPr lang="en-US" sz="3800"/>
              <a:t>Buffer vulnerabilities example</a:t>
            </a:r>
          </a:p>
        </p:txBody>
      </p:sp>
      <p:sp>
        <p:nvSpPr>
          <p:cNvPr id="21" name="Rectangle 20">
            <a:extLst>
              <a:ext uri="{FF2B5EF4-FFF2-40B4-BE49-F238E27FC236}">
                <a16:creationId xmlns:a16="http://schemas.microsoft.com/office/drawing/2014/main" id="{4C1E981B-F06E-48B4-9275-F4B261AFC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312E2C24-0CD2-4071-8CE2-B059993A9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Freeform 5">
            <a:extLst>
              <a:ext uri="{FF2B5EF4-FFF2-40B4-BE49-F238E27FC236}">
                <a16:creationId xmlns:a16="http://schemas.microsoft.com/office/drawing/2014/main" id="{24F1DC13-C830-4B86-A9C6-927F5C55D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4" name="Content Placeholder 3" descr="A screenshot of a computer program&#10;&#10;Description automatically generated">
            <a:extLst>
              <a:ext uri="{FF2B5EF4-FFF2-40B4-BE49-F238E27FC236}">
                <a16:creationId xmlns:a16="http://schemas.microsoft.com/office/drawing/2014/main" id="{2AE749FA-9E7A-56C0-1F9D-E107E502C349}"/>
              </a:ext>
            </a:extLst>
          </p:cNvPr>
          <p:cNvPicPr>
            <a:picLocks noGrp="1" noChangeAspect="1"/>
          </p:cNvPicPr>
          <p:nvPr>
            <p:ph idx="1"/>
          </p:nvPr>
        </p:nvPicPr>
        <p:blipFill>
          <a:blip r:embed="rId7"/>
          <a:stretch>
            <a:fillRect/>
          </a:stretch>
        </p:blipFill>
        <p:spPr>
          <a:xfrm>
            <a:off x="610928" y="152791"/>
            <a:ext cx="5794472" cy="6551953"/>
          </a:xfrm>
          <a:prstGeom prst="rect">
            <a:avLst/>
          </a:prstGeom>
          <a:effectLst/>
        </p:spPr>
      </p:pic>
    </p:spTree>
    <p:extLst>
      <p:ext uri="{BB962C8B-B14F-4D97-AF65-F5344CB8AC3E}">
        <p14:creationId xmlns:p14="http://schemas.microsoft.com/office/powerpoint/2010/main" val="2676524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1B9D4-88AB-77E1-B79A-01275712C39D}"/>
              </a:ext>
            </a:extLst>
          </p:cNvPr>
          <p:cNvSpPr>
            <a:spLocks noGrp="1"/>
          </p:cNvSpPr>
          <p:nvPr>
            <p:ph type="title"/>
          </p:nvPr>
        </p:nvSpPr>
        <p:spPr/>
        <p:txBody>
          <a:bodyPr/>
          <a:lstStyle/>
          <a:p>
            <a:r>
              <a:rPr lang="en-US"/>
              <a:t>First Explanation of the source code:</a:t>
            </a:r>
          </a:p>
          <a:p>
            <a:endParaRPr lang="en-US"/>
          </a:p>
        </p:txBody>
      </p:sp>
      <p:pic>
        <p:nvPicPr>
          <p:cNvPr id="4" name="Content Placeholder 3" descr="A black background with white text&#10;&#10;Description automatically generated">
            <a:extLst>
              <a:ext uri="{FF2B5EF4-FFF2-40B4-BE49-F238E27FC236}">
                <a16:creationId xmlns:a16="http://schemas.microsoft.com/office/drawing/2014/main" id="{55ABE98E-A5B0-FF5F-1205-B416B3C74F65}"/>
              </a:ext>
            </a:extLst>
          </p:cNvPr>
          <p:cNvPicPr>
            <a:picLocks noGrp="1" noChangeAspect="1"/>
          </p:cNvPicPr>
          <p:nvPr>
            <p:ph idx="1"/>
          </p:nvPr>
        </p:nvPicPr>
        <p:blipFill>
          <a:blip r:embed="rId2"/>
          <a:stretch>
            <a:fillRect/>
          </a:stretch>
        </p:blipFill>
        <p:spPr>
          <a:xfrm>
            <a:off x="506281" y="2633582"/>
            <a:ext cx="11177551" cy="2633514"/>
          </a:xfrm>
        </p:spPr>
      </p:pic>
    </p:spTree>
    <p:extLst>
      <p:ext uri="{BB962C8B-B14F-4D97-AF65-F5344CB8AC3E}">
        <p14:creationId xmlns:p14="http://schemas.microsoft.com/office/powerpoint/2010/main" val="3836177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ABD81-EFE3-AEE1-8A00-6F298C4F353D}"/>
              </a:ext>
            </a:extLst>
          </p:cNvPr>
          <p:cNvSpPr>
            <a:spLocks noGrp="1"/>
          </p:cNvSpPr>
          <p:nvPr>
            <p:ph type="title"/>
          </p:nvPr>
        </p:nvSpPr>
        <p:spPr/>
        <p:txBody>
          <a:bodyPr/>
          <a:lstStyle/>
          <a:p>
            <a:r>
              <a:rPr lang="en-US"/>
              <a:t>Second Explanation of the source code from chat GPT:</a:t>
            </a:r>
          </a:p>
        </p:txBody>
      </p:sp>
      <p:sp>
        <p:nvSpPr>
          <p:cNvPr id="3" name="Content Placeholder 2">
            <a:extLst>
              <a:ext uri="{FF2B5EF4-FFF2-40B4-BE49-F238E27FC236}">
                <a16:creationId xmlns:a16="http://schemas.microsoft.com/office/drawing/2014/main" id="{76C7D73F-932B-2C67-8029-19E272205CE6}"/>
              </a:ext>
            </a:extLst>
          </p:cNvPr>
          <p:cNvSpPr>
            <a:spLocks noGrp="1"/>
          </p:cNvSpPr>
          <p:nvPr>
            <p:ph idx="1"/>
          </p:nvPr>
        </p:nvSpPr>
        <p:spPr/>
        <p:txBody>
          <a:bodyPr vert="horz" lIns="91440" tIns="45720" rIns="91440" bIns="45720" rtlCol="0" anchor="t">
            <a:normAutofit/>
          </a:bodyPr>
          <a:lstStyle/>
          <a:p>
            <a:pPr marL="0" indent="0">
              <a:buNone/>
            </a:pPr>
            <a:endParaRPr lang="en-US"/>
          </a:p>
          <a:p>
            <a:endParaRPr lang="en-US"/>
          </a:p>
        </p:txBody>
      </p:sp>
      <p:pic>
        <p:nvPicPr>
          <p:cNvPr id="4" name="Picture 3" descr="A screenshot of a computer program&#10;&#10;Description automatically generated">
            <a:extLst>
              <a:ext uri="{FF2B5EF4-FFF2-40B4-BE49-F238E27FC236}">
                <a16:creationId xmlns:a16="http://schemas.microsoft.com/office/drawing/2014/main" id="{4C9FB503-75F2-FFAE-D3DF-91B4053EB3D8}"/>
              </a:ext>
            </a:extLst>
          </p:cNvPr>
          <p:cNvPicPr>
            <a:picLocks noChangeAspect="1"/>
          </p:cNvPicPr>
          <p:nvPr/>
        </p:nvPicPr>
        <p:blipFill>
          <a:blip r:embed="rId2"/>
          <a:stretch>
            <a:fillRect/>
          </a:stretch>
        </p:blipFill>
        <p:spPr>
          <a:xfrm>
            <a:off x="560895" y="1767821"/>
            <a:ext cx="11070209" cy="4594975"/>
          </a:xfrm>
          <a:prstGeom prst="rect">
            <a:avLst/>
          </a:prstGeom>
        </p:spPr>
      </p:pic>
    </p:spTree>
    <p:extLst>
      <p:ext uri="{BB962C8B-B14F-4D97-AF65-F5344CB8AC3E}">
        <p14:creationId xmlns:p14="http://schemas.microsoft.com/office/powerpoint/2010/main" val="706249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07B2E-2BC2-9FA2-75F0-D28FABFA21F4}"/>
              </a:ext>
            </a:extLst>
          </p:cNvPr>
          <p:cNvSpPr>
            <a:spLocks noGrp="1"/>
          </p:cNvSpPr>
          <p:nvPr>
            <p:ph type="title"/>
          </p:nvPr>
        </p:nvSpPr>
        <p:spPr/>
        <p:txBody>
          <a:bodyPr/>
          <a:lstStyle/>
          <a:p>
            <a:r>
              <a:rPr lang="en-US"/>
              <a:t>Input problems:</a:t>
            </a:r>
          </a:p>
        </p:txBody>
      </p:sp>
      <p:pic>
        <p:nvPicPr>
          <p:cNvPr id="4" name="Content Placeholder 3" descr="A black screen with white text&#10;&#10;Description automatically generated">
            <a:extLst>
              <a:ext uri="{FF2B5EF4-FFF2-40B4-BE49-F238E27FC236}">
                <a16:creationId xmlns:a16="http://schemas.microsoft.com/office/drawing/2014/main" id="{D9DA743A-31FB-D342-1C24-842756178A80}"/>
              </a:ext>
            </a:extLst>
          </p:cNvPr>
          <p:cNvPicPr>
            <a:picLocks noGrp="1" noChangeAspect="1"/>
          </p:cNvPicPr>
          <p:nvPr>
            <p:ph idx="1"/>
          </p:nvPr>
        </p:nvPicPr>
        <p:blipFill>
          <a:blip r:embed="rId2"/>
          <a:stretch>
            <a:fillRect/>
          </a:stretch>
        </p:blipFill>
        <p:spPr>
          <a:xfrm>
            <a:off x="399826" y="2223384"/>
            <a:ext cx="11392685" cy="2409236"/>
          </a:xfrm>
        </p:spPr>
      </p:pic>
    </p:spTree>
    <p:extLst>
      <p:ext uri="{BB962C8B-B14F-4D97-AF65-F5344CB8AC3E}">
        <p14:creationId xmlns:p14="http://schemas.microsoft.com/office/powerpoint/2010/main" val="1121269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BDF9-7C1C-9697-E49D-06FFE7DD422B}"/>
              </a:ext>
            </a:extLst>
          </p:cNvPr>
          <p:cNvSpPr>
            <a:spLocks noGrp="1"/>
          </p:cNvSpPr>
          <p:nvPr>
            <p:ph type="title"/>
          </p:nvPr>
        </p:nvSpPr>
        <p:spPr/>
        <p:txBody>
          <a:bodyPr/>
          <a:lstStyle/>
          <a:p>
            <a:r>
              <a:rPr lang="en-US"/>
              <a:t>These are the strings stored in the </a:t>
            </a:r>
            <a:r>
              <a:rPr lang="en-US" err="1"/>
              <a:t>ro</a:t>
            </a:r>
            <a:r>
              <a:rPr lang="en-US"/>
              <a:t>-data before program execution.</a:t>
            </a:r>
          </a:p>
        </p:txBody>
      </p:sp>
      <p:pic>
        <p:nvPicPr>
          <p:cNvPr id="4" name="Content Placeholder 3" descr="A screen shot of a computer code&#10;&#10;Description automatically generated">
            <a:extLst>
              <a:ext uri="{FF2B5EF4-FFF2-40B4-BE49-F238E27FC236}">
                <a16:creationId xmlns:a16="http://schemas.microsoft.com/office/drawing/2014/main" id="{FF15052F-4298-B225-AEB7-222A3F4FC9A4}"/>
              </a:ext>
            </a:extLst>
          </p:cNvPr>
          <p:cNvPicPr>
            <a:picLocks noGrp="1" noChangeAspect="1"/>
          </p:cNvPicPr>
          <p:nvPr>
            <p:ph idx="1"/>
          </p:nvPr>
        </p:nvPicPr>
        <p:blipFill>
          <a:blip r:embed="rId2"/>
          <a:stretch>
            <a:fillRect/>
          </a:stretch>
        </p:blipFill>
        <p:spPr>
          <a:xfrm>
            <a:off x="2124211" y="2388975"/>
            <a:ext cx="7949545" cy="3146294"/>
          </a:xfrm>
        </p:spPr>
      </p:pic>
    </p:spTree>
    <p:extLst>
      <p:ext uri="{BB962C8B-B14F-4D97-AF65-F5344CB8AC3E}">
        <p14:creationId xmlns:p14="http://schemas.microsoft.com/office/powerpoint/2010/main" val="500891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754A9-2E74-112B-B6C6-CA1E7BE4925E}"/>
              </a:ext>
            </a:extLst>
          </p:cNvPr>
          <p:cNvSpPr>
            <a:spLocks noGrp="1"/>
          </p:cNvSpPr>
          <p:nvPr>
            <p:ph type="title"/>
          </p:nvPr>
        </p:nvSpPr>
        <p:spPr/>
        <p:txBody>
          <a:bodyPr/>
          <a:lstStyle/>
          <a:p>
            <a:r>
              <a:rPr lang="en-US" sz="3600"/>
              <a:t>Code Breakdown 1</a:t>
            </a:r>
            <a:endParaRPr lang="en-US"/>
          </a:p>
        </p:txBody>
      </p:sp>
      <p:pic>
        <p:nvPicPr>
          <p:cNvPr id="4" name="Content Placeholder 3" descr="A screenshot of a computer program&#10;&#10;Description automatically generated">
            <a:extLst>
              <a:ext uri="{FF2B5EF4-FFF2-40B4-BE49-F238E27FC236}">
                <a16:creationId xmlns:a16="http://schemas.microsoft.com/office/drawing/2014/main" id="{6C94CEC2-A6B4-383B-1477-9192519D70B7}"/>
              </a:ext>
            </a:extLst>
          </p:cNvPr>
          <p:cNvPicPr>
            <a:picLocks noGrp="1" noChangeAspect="1"/>
          </p:cNvPicPr>
          <p:nvPr>
            <p:ph idx="1"/>
          </p:nvPr>
        </p:nvPicPr>
        <p:blipFill>
          <a:blip r:embed="rId2"/>
          <a:stretch>
            <a:fillRect/>
          </a:stretch>
        </p:blipFill>
        <p:spPr>
          <a:xfrm>
            <a:off x="-44837" y="3681920"/>
            <a:ext cx="6348756" cy="2838548"/>
          </a:xfrm>
        </p:spPr>
      </p:pic>
      <p:pic>
        <p:nvPicPr>
          <p:cNvPr id="5" name="Picture 4">
            <a:extLst>
              <a:ext uri="{FF2B5EF4-FFF2-40B4-BE49-F238E27FC236}">
                <a16:creationId xmlns:a16="http://schemas.microsoft.com/office/drawing/2014/main" id="{8EAFE604-FD6B-8104-9E03-787638F82CD9}"/>
              </a:ext>
            </a:extLst>
          </p:cNvPr>
          <p:cNvPicPr>
            <a:picLocks noChangeAspect="1"/>
          </p:cNvPicPr>
          <p:nvPr/>
        </p:nvPicPr>
        <p:blipFill>
          <a:blip r:embed="rId3"/>
          <a:stretch>
            <a:fillRect/>
          </a:stretch>
        </p:blipFill>
        <p:spPr>
          <a:xfrm>
            <a:off x="760142" y="977724"/>
            <a:ext cx="2676525" cy="2629390"/>
          </a:xfrm>
          <a:prstGeom prst="rect">
            <a:avLst/>
          </a:prstGeom>
        </p:spPr>
      </p:pic>
      <p:sp>
        <p:nvSpPr>
          <p:cNvPr id="3" name="TextBox 2">
            <a:extLst>
              <a:ext uri="{FF2B5EF4-FFF2-40B4-BE49-F238E27FC236}">
                <a16:creationId xmlns:a16="http://schemas.microsoft.com/office/drawing/2014/main" id="{7CE17D6D-2900-277B-3D2B-7EAAAC30F532}"/>
              </a:ext>
            </a:extLst>
          </p:cNvPr>
          <p:cNvSpPr txBox="1"/>
          <p:nvPr/>
        </p:nvSpPr>
        <p:spPr>
          <a:xfrm>
            <a:off x="5299959" y="1465017"/>
            <a:ext cx="6671035" cy="21390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Char char="•"/>
            </a:pPr>
            <a:r>
              <a:rPr lang="en-US" sz="1900">
                <a:cs typeface="Arial"/>
              </a:rPr>
              <a:t>When the main function is entered, some of the values from the registers must be moved to main memory.​</a:t>
            </a:r>
          </a:p>
          <a:p>
            <a:pPr marL="228600" indent="-228600">
              <a:buChar char="•"/>
            </a:pPr>
            <a:r>
              <a:rPr lang="en-US" sz="1900">
                <a:cs typeface="Arial"/>
              </a:rPr>
              <a:t>The stack pointer register value is then moved to the frame pointer register, but not before 40 is subtracted out of the stack pointer to reserve memory.​</a:t>
            </a:r>
          </a:p>
        </p:txBody>
      </p:sp>
    </p:spTree>
    <p:extLst>
      <p:ext uri="{BB962C8B-B14F-4D97-AF65-F5344CB8AC3E}">
        <p14:creationId xmlns:p14="http://schemas.microsoft.com/office/powerpoint/2010/main" val="165535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5325-3347-A88D-0A63-26E3C70AE73F}"/>
              </a:ext>
            </a:extLst>
          </p:cNvPr>
          <p:cNvSpPr>
            <a:spLocks noGrp="1"/>
          </p:cNvSpPr>
          <p:nvPr>
            <p:ph type="title"/>
          </p:nvPr>
        </p:nvSpPr>
        <p:spPr/>
        <p:txBody>
          <a:bodyPr/>
          <a:lstStyle/>
          <a:p>
            <a:r>
              <a:rPr lang="en-US" sz="3600"/>
              <a:t>Code Breakdown 2</a:t>
            </a:r>
            <a:endParaRPr lang="en-US"/>
          </a:p>
        </p:txBody>
      </p:sp>
      <p:sp>
        <p:nvSpPr>
          <p:cNvPr id="3" name="Text Placeholder 2">
            <a:extLst>
              <a:ext uri="{FF2B5EF4-FFF2-40B4-BE49-F238E27FC236}">
                <a16:creationId xmlns:a16="http://schemas.microsoft.com/office/drawing/2014/main" id="{AAC9A887-635F-AF1F-FED6-64F0AEA87403}"/>
              </a:ext>
            </a:extLst>
          </p:cNvPr>
          <p:cNvSpPr>
            <a:spLocks noGrp="1"/>
          </p:cNvSpPr>
          <p:nvPr>
            <p:ph type="body" sz="half" idx="2"/>
          </p:nvPr>
        </p:nvSpPr>
        <p:spPr/>
        <p:txBody>
          <a:bodyPr/>
          <a:lstStyle/>
          <a:p>
            <a:r>
              <a:rPr lang="en-US"/>
              <a:t>For the if statement, we first load the value at 40 +$</a:t>
            </a:r>
            <a:r>
              <a:rPr lang="en-US" err="1"/>
              <a:t>fp</a:t>
            </a:r>
            <a:r>
              <a:rPr lang="en-US"/>
              <a:t> to $2, which represents </a:t>
            </a:r>
            <a:r>
              <a:rPr lang="en-US" err="1"/>
              <a:t>argc</a:t>
            </a:r>
            <a:r>
              <a:rPr lang="en-US"/>
              <a:t>. Nop is used for a delay, and </a:t>
            </a:r>
            <a:r>
              <a:rPr lang="en-US" err="1"/>
              <a:t>slt</a:t>
            </a:r>
            <a:r>
              <a:rPr lang="en-US"/>
              <a:t> sets $2 to 1 if </a:t>
            </a:r>
            <a:r>
              <a:rPr lang="en-US" err="1"/>
              <a:t>argc</a:t>
            </a:r>
            <a:r>
              <a:rPr lang="en-US"/>
              <a:t> &lt; 2, and set to 0 otherwise. </a:t>
            </a:r>
            <a:r>
              <a:rPr lang="en-US" err="1"/>
              <a:t>Beq</a:t>
            </a:r>
            <a:r>
              <a:rPr lang="en-US"/>
              <a:t> means branch to $L2 if $2 = $0. Remember that the value of $0 is always 0. Because of the </a:t>
            </a:r>
            <a:r>
              <a:rPr lang="en-US" err="1"/>
              <a:t>slt</a:t>
            </a:r>
            <a:r>
              <a:rPr lang="en-US"/>
              <a:t> instruction, the </a:t>
            </a:r>
            <a:r>
              <a:rPr lang="en-US" err="1"/>
              <a:t>beq</a:t>
            </a:r>
            <a:r>
              <a:rPr lang="en-US"/>
              <a:t> instruction is basically asking if </a:t>
            </a:r>
            <a:r>
              <a:rPr lang="en-US" err="1"/>
              <a:t>argc</a:t>
            </a:r>
            <a:r>
              <a:rPr lang="en-US"/>
              <a:t> &lt; 2. The second </a:t>
            </a:r>
            <a:r>
              <a:rPr lang="en-US" err="1"/>
              <a:t>nop</a:t>
            </a:r>
            <a:r>
              <a:rPr lang="en-US"/>
              <a:t> is used for another delay after potential branch.</a:t>
            </a:r>
          </a:p>
        </p:txBody>
      </p:sp>
      <p:pic>
        <p:nvPicPr>
          <p:cNvPr id="4" name="Content Placeholder 3" descr="A screenshot of a computer screen&#10;&#10;Description automatically generated">
            <a:extLst>
              <a:ext uri="{FF2B5EF4-FFF2-40B4-BE49-F238E27FC236}">
                <a16:creationId xmlns:a16="http://schemas.microsoft.com/office/drawing/2014/main" id="{D4A9C10F-0F0C-761C-6C1A-EA0E69C6D144}"/>
              </a:ext>
            </a:extLst>
          </p:cNvPr>
          <p:cNvPicPr>
            <a:picLocks noGrp="1" noChangeAspect="1"/>
          </p:cNvPicPr>
          <p:nvPr>
            <p:ph idx="4294967295"/>
          </p:nvPr>
        </p:nvPicPr>
        <p:blipFill>
          <a:blip r:embed="rId3"/>
          <a:stretch>
            <a:fillRect/>
          </a:stretch>
        </p:blipFill>
        <p:spPr>
          <a:xfrm>
            <a:off x="7081345" y="1445172"/>
            <a:ext cx="3629025" cy="2166938"/>
          </a:xfrm>
        </p:spPr>
      </p:pic>
      <p:pic>
        <p:nvPicPr>
          <p:cNvPr id="5" name="Picture 4">
            <a:extLst>
              <a:ext uri="{FF2B5EF4-FFF2-40B4-BE49-F238E27FC236}">
                <a16:creationId xmlns:a16="http://schemas.microsoft.com/office/drawing/2014/main" id="{58A8FA41-7570-91BD-F756-3A02B58F47BB}"/>
              </a:ext>
            </a:extLst>
          </p:cNvPr>
          <p:cNvPicPr>
            <a:picLocks noChangeAspect="1"/>
          </p:cNvPicPr>
          <p:nvPr/>
        </p:nvPicPr>
        <p:blipFill>
          <a:blip r:embed="rId4"/>
          <a:stretch>
            <a:fillRect/>
          </a:stretch>
        </p:blipFill>
        <p:spPr>
          <a:xfrm>
            <a:off x="927808" y="2085851"/>
            <a:ext cx="5389480" cy="737549"/>
          </a:xfrm>
          <a:prstGeom prst="rect">
            <a:avLst/>
          </a:prstGeom>
        </p:spPr>
      </p:pic>
    </p:spTree>
    <p:extLst>
      <p:ext uri="{BB962C8B-B14F-4D97-AF65-F5344CB8AC3E}">
        <p14:creationId xmlns:p14="http://schemas.microsoft.com/office/powerpoint/2010/main" val="416943695"/>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9009F-F074-7AD6-C776-AD3172F2C9A3}"/>
              </a:ext>
            </a:extLst>
          </p:cNvPr>
          <p:cNvSpPr>
            <a:spLocks noGrp="1"/>
          </p:cNvSpPr>
          <p:nvPr>
            <p:ph type="title"/>
          </p:nvPr>
        </p:nvSpPr>
        <p:spPr>
          <a:xfrm>
            <a:off x="1186704" y="628650"/>
            <a:ext cx="8825659" cy="1981200"/>
          </a:xfrm>
        </p:spPr>
        <p:txBody>
          <a:bodyPr/>
          <a:lstStyle/>
          <a:p>
            <a:r>
              <a:rPr lang="en-US" sz="3600"/>
              <a:t>Code Breakdown 3</a:t>
            </a:r>
            <a:endParaRPr lang="en-US"/>
          </a:p>
        </p:txBody>
      </p:sp>
      <p:sp>
        <p:nvSpPr>
          <p:cNvPr id="3" name="Text Placeholder 2">
            <a:extLst>
              <a:ext uri="{FF2B5EF4-FFF2-40B4-BE49-F238E27FC236}">
                <a16:creationId xmlns:a16="http://schemas.microsoft.com/office/drawing/2014/main" id="{8C0B7814-1A53-B5BF-7D0F-AD9886151D60}"/>
              </a:ext>
            </a:extLst>
          </p:cNvPr>
          <p:cNvSpPr>
            <a:spLocks noGrp="1"/>
          </p:cNvSpPr>
          <p:nvPr>
            <p:ph type="body" sz="half" idx="2"/>
          </p:nvPr>
        </p:nvSpPr>
        <p:spPr/>
        <p:txBody>
          <a:bodyPr/>
          <a:lstStyle/>
          <a:p>
            <a:r>
              <a:rPr lang="en-US"/>
              <a:t>The first 2 instructions involve moving the </a:t>
            </a:r>
            <a:r>
              <a:rPr lang="en-US" err="1"/>
              <a:t>ro</a:t>
            </a:r>
            <a:r>
              <a:rPr lang="en-US"/>
              <a:t>-data so that it can be printed. The </a:t>
            </a:r>
            <a:r>
              <a:rPr lang="en-US" err="1"/>
              <a:t>lui</a:t>
            </a:r>
            <a:r>
              <a:rPr lang="en-US"/>
              <a:t> instruction loads the upper 16 bits of the </a:t>
            </a:r>
            <a:r>
              <a:rPr lang="en-US" err="1"/>
              <a:t>ro</a:t>
            </a:r>
            <a:r>
              <a:rPr lang="en-US"/>
              <a:t>-data into $2. The </a:t>
            </a:r>
            <a:r>
              <a:rPr lang="en-US" err="1"/>
              <a:t>addiu</a:t>
            </a:r>
            <a:r>
              <a:rPr lang="en-US"/>
              <a:t> instruction adds the lower 16 bits with the upper 16 bits stored in $2 and places the result in $4. The </a:t>
            </a:r>
            <a:r>
              <a:rPr lang="en-US" err="1"/>
              <a:t>jal</a:t>
            </a:r>
            <a:r>
              <a:rPr lang="en-US"/>
              <a:t> instruction then calls the puts function, which is the standard output function to the console. The </a:t>
            </a:r>
            <a:r>
              <a:rPr lang="en-US" err="1"/>
              <a:t>nop</a:t>
            </a:r>
            <a:r>
              <a:rPr lang="en-US"/>
              <a:t> instruction is used as a delay operation.</a:t>
            </a:r>
          </a:p>
        </p:txBody>
      </p:sp>
      <p:pic>
        <p:nvPicPr>
          <p:cNvPr id="4" name="Content Placeholder 3" descr="A screenshot of a computer screen&#10;&#10;Description automatically generated">
            <a:extLst>
              <a:ext uri="{FF2B5EF4-FFF2-40B4-BE49-F238E27FC236}">
                <a16:creationId xmlns:a16="http://schemas.microsoft.com/office/drawing/2014/main" id="{5839194F-8F9F-1B14-C017-610F5D876093}"/>
              </a:ext>
            </a:extLst>
          </p:cNvPr>
          <p:cNvPicPr>
            <a:picLocks noGrp="1" noChangeAspect="1"/>
          </p:cNvPicPr>
          <p:nvPr>
            <p:ph idx="4294967295"/>
          </p:nvPr>
        </p:nvPicPr>
        <p:blipFill>
          <a:blip r:embed="rId3"/>
          <a:stretch>
            <a:fillRect/>
          </a:stretch>
        </p:blipFill>
        <p:spPr>
          <a:xfrm>
            <a:off x="8154495" y="2167814"/>
            <a:ext cx="3714750" cy="1585912"/>
          </a:xfrm>
        </p:spPr>
      </p:pic>
      <p:pic>
        <p:nvPicPr>
          <p:cNvPr id="5" name="Picture 4">
            <a:extLst>
              <a:ext uri="{FF2B5EF4-FFF2-40B4-BE49-F238E27FC236}">
                <a16:creationId xmlns:a16="http://schemas.microsoft.com/office/drawing/2014/main" id="{D0025485-06DF-E285-D1CA-E856A3F7D048}"/>
              </a:ext>
            </a:extLst>
          </p:cNvPr>
          <p:cNvPicPr>
            <a:picLocks noChangeAspect="1"/>
          </p:cNvPicPr>
          <p:nvPr/>
        </p:nvPicPr>
        <p:blipFill>
          <a:blip r:embed="rId4"/>
          <a:stretch>
            <a:fillRect/>
          </a:stretch>
        </p:blipFill>
        <p:spPr>
          <a:xfrm>
            <a:off x="382702" y="1483922"/>
            <a:ext cx="9404808" cy="565114"/>
          </a:xfrm>
          <a:prstGeom prst="rect">
            <a:avLst/>
          </a:prstGeom>
        </p:spPr>
      </p:pic>
    </p:spTree>
    <p:extLst>
      <p:ext uri="{BB962C8B-B14F-4D97-AF65-F5344CB8AC3E}">
        <p14:creationId xmlns:p14="http://schemas.microsoft.com/office/powerpoint/2010/main" val="4275870420"/>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9009F-F074-7AD6-C776-AD3172F2C9A3}"/>
              </a:ext>
            </a:extLst>
          </p:cNvPr>
          <p:cNvSpPr>
            <a:spLocks noGrp="1"/>
          </p:cNvSpPr>
          <p:nvPr>
            <p:ph type="title"/>
          </p:nvPr>
        </p:nvSpPr>
        <p:spPr/>
        <p:txBody>
          <a:bodyPr/>
          <a:lstStyle/>
          <a:p>
            <a:r>
              <a:rPr lang="en-US" sz="3600"/>
              <a:t>Code Breakdown 4</a:t>
            </a:r>
            <a:endParaRPr lang="en-US"/>
          </a:p>
        </p:txBody>
      </p:sp>
      <p:sp>
        <p:nvSpPr>
          <p:cNvPr id="7" name="Text Placeholder 6">
            <a:extLst>
              <a:ext uri="{FF2B5EF4-FFF2-40B4-BE49-F238E27FC236}">
                <a16:creationId xmlns:a16="http://schemas.microsoft.com/office/drawing/2014/main" id="{B0978BAE-9ED3-4239-21D8-48A62BF87CBD}"/>
              </a:ext>
            </a:extLst>
          </p:cNvPr>
          <p:cNvSpPr>
            <a:spLocks noGrp="1"/>
          </p:cNvSpPr>
          <p:nvPr>
            <p:ph type="body" sz="half" idx="2"/>
          </p:nvPr>
        </p:nvSpPr>
        <p:spPr/>
        <p:txBody>
          <a:bodyPr/>
          <a:lstStyle/>
          <a:p>
            <a:r>
              <a:rPr lang="en-US"/>
              <a:t>For the first </a:t>
            </a:r>
            <a:r>
              <a:rPr lang="en-US" err="1"/>
              <a:t>lw</a:t>
            </a:r>
            <a:r>
              <a:rPr lang="en-US"/>
              <a:t> instruction, the value at $</a:t>
            </a:r>
            <a:r>
              <a:rPr lang="en-US" err="1"/>
              <a:t>fp</a:t>
            </a:r>
            <a:r>
              <a:rPr lang="en-US"/>
              <a:t> + 44 is loaded into $2. </a:t>
            </a:r>
            <a:r>
              <a:rPr lang="en-US" err="1"/>
              <a:t>nop</a:t>
            </a:r>
            <a:r>
              <a:rPr lang="en-US"/>
              <a:t> is used for delay, and the value at $2 + 0 is loaded into $2. This represents </a:t>
            </a:r>
            <a:r>
              <a:rPr lang="en-US" err="1"/>
              <a:t>argv</a:t>
            </a:r>
            <a:r>
              <a:rPr lang="en-US"/>
              <a:t>[0]. Another </a:t>
            </a:r>
            <a:r>
              <a:rPr lang="en-US" err="1"/>
              <a:t>nop</a:t>
            </a:r>
            <a:r>
              <a:rPr lang="en-US"/>
              <a:t> is used for delay. $2 is then moved into $5. The upper 16 bits of the </a:t>
            </a:r>
            <a:r>
              <a:rPr lang="en-US" err="1"/>
              <a:t>ro</a:t>
            </a:r>
            <a:r>
              <a:rPr lang="en-US"/>
              <a:t>-data are loaded into $2, while the lower 16 bits are then added to the upper 16 and moved to $4. The </a:t>
            </a:r>
            <a:r>
              <a:rPr lang="en-US" err="1"/>
              <a:t>jal</a:t>
            </a:r>
            <a:r>
              <a:rPr lang="en-US"/>
              <a:t> instruction calls </a:t>
            </a:r>
            <a:r>
              <a:rPr lang="en-US" err="1"/>
              <a:t>printf</a:t>
            </a:r>
            <a:r>
              <a:rPr lang="en-US"/>
              <a:t> to print out the string to the console with </a:t>
            </a:r>
            <a:r>
              <a:rPr lang="en-US" err="1"/>
              <a:t>argv</a:t>
            </a:r>
            <a:r>
              <a:rPr lang="en-US"/>
              <a:t>[0] being placed into %s. </a:t>
            </a:r>
            <a:r>
              <a:rPr lang="en-US" err="1"/>
              <a:t>nop</a:t>
            </a:r>
            <a:r>
              <a:rPr lang="en-US"/>
              <a:t> delays the program one more time.</a:t>
            </a:r>
          </a:p>
        </p:txBody>
      </p:sp>
      <p:pic>
        <p:nvPicPr>
          <p:cNvPr id="8" name="Picture 7" descr="A screenshot of a computer code&#10;&#10;Description automatically generated">
            <a:extLst>
              <a:ext uri="{FF2B5EF4-FFF2-40B4-BE49-F238E27FC236}">
                <a16:creationId xmlns:a16="http://schemas.microsoft.com/office/drawing/2014/main" id="{06E544E1-9217-AF2D-D0C4-EA8305B84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7916" y="1326846"/>
            <a:ext cx="3736141" cy="2167468"/>
          </a:xfrm>
          <a:prstGeom prst="rect">
            <a:avLst/>
          </a:prstGeom>
        </p:spPr>
      </p:pic>
      <p:pic>
        <p:nvPicPr>
          <p:cNvPr id="10" name="Picture 9">
            <a:extLst>
              <a:ext uri="{FF2B5EF4-FFF2-40B4-BE49-F238E27FC236}">
                <a16:creationId xmlns:a16="http://schemas.microsoft.com/office/drawing/2014/main" id="{E4A8A092-BEB1-4230-4E4F-6DF880D48D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422" y="2191657"/>
            <a:ext cx="5543778" cy="629557"/>
          </a:xfrm>
          <a:prstGeom prst="rect">
            <a:avLst/>
          </a:prstGeom>
        </p:spPr>
      </p:pic>
    </p:spTree>
    <p:extLst>
      <p:ext uri="{BB962C8B-B14F-4D97-AF65-F5344CB8AC3E}">
        <p14:creationId xmlns:p14="http://schemas.microsoft.com/office/powerpoint/2010/main" val="2954517712"/>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F4DDE-9F49-1607-1CA7-EFA09C6F703E}"/>
              </a:ext>
            </a:extLst>
          </p:cNvPr>
          <p:cNvSpPr>
            <a:spLocks noGrp="1"/>
          </p:cNvSpPr>
          <p:nvPr>
            <p:ph type="title"/>
          </p:nvPr>
        </p:nvSpPr>
        <p:spPr/>
        <p:txBody>
          <a:bodyPr/>
          <a:lstStyle/>
          <a:p>
            <a:r>
              <a:rPr lang="en-US" sz="3600"/>
              <a:t>Code Breakdown 5</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id="{8D08F9CD-6252-8387-8202-3E9E0E91BD6E}"/>
              </a:ext>
            </a:extLst>
          </p:cNvPr>
          <p:cNvPicPr>
            <a:picLocks noGrp="1" noChangeAspect="1"/>
          </p:cNvPicPr>
          <p:nvPr>
            <p:ph idx="1"/>
          </p:nvPr>
        </p:nvPicPr>
        <p:blipFill>
          <a:blip r:embed="rId3"/>
          <a:stretch>
            <a:fillRect/>
          </a:stretch>
        </p:blipFill>
        <p:spPr>
          <a:xfrm>
            <a:off x="6762043" y="749160"/>
            <a:ext cx="3351327" cy="1705662"/>
          </a:xfrm>
        </p:spPr>
      </p:pic>
      <p:pic>
        <p:nvPicPr>
          <p:cNvPr id="5" name="Picture 4">
            <a:extLst>
              <a:ext uri="{FF2B5EF4-FFF2-40B4-BE49-F238E27FC236}">
                <a16:creationId xmlns:a16="http://schemas.microsoft.com/office/drawing/2014/main" id="{B290B5EE-50BE-9E20-8132-8B5A38BF7605}"/>
              </a:ext>
            </a:extLst>
          </p:cNvPr>
          <p:cNvPicPr>
            <a:picLocks noChangeAspect="1"/>
          </p:cNvPicPr>
          <p:nvPr/>
        </p:nvPicPr>
        <p:blipFill>
          <a:blip r:embed="rId4"/>
          <a:stretch>
            <a:fillRect/>
          </a:stretch>
        </p:blipFill>
        <p:spPr>
          <a:xfrm>
            <a:off x="1371449" y="1310581"/>
            <a:ext cx="2475812" cy="729006"/>
          </a:xfrm>
          <a:prstGeom prst="rect">
            <a:avLst/>
          </a:prstGeom>
        </p:spPr>
      </p:pic>
      <p:sp>
        <p:nvSpPr>
          <p:cNvPr id="3" name="TextBox 2">
            <a:extLst>
              <a:ext uri="{FF2B5EF4-FFF2-40B4-BE49-F238E27FC236}">
                <a16:creationId xmlns:a16="http://schemas.microsoft.com/office/drawing/2014/main" id="{01D1A460-9D4A-6E01-7D11-0187338886DC}"/>
              </a:ext>
            </a:extLst>
          </p:cNvPr>
          <p:cNvSpPr txBox="1"/>
          <p:nvPr/>
        </p:nvSpPr>
        <p:spPr>
          <a:xfrm>
            <a:off x="1276579" y="3461015"/>
            <a:ext cx="963500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To exit the program, the value of $0 is moved to $4. This means that the value in $4 is 0 since $0 is 0. </a:t>
            </a:r>
            <a:r>
              <a:rPr lang="en-US" err="1">
                <a:ea typeface="+mn-lt"/>
                <a:cs typeface="+mn-lt"/>
              </a:rPr>
              <a:t>jal</a:t>
            </a:r>
            <a:r>
              <a:rPr lang="en-US">
                <a:ea typeface="+mn-lt"/>
                <a:cs typeface="+mn-lt"/>
              </a:rPr>
              <a:t> calls the exit function, which exits the program. The </a:t>
            </a:r>
            <a:r>
              <a:rPr lang="en-US" err="1">
                <a:ea typeface="+mn-lt"/>
                <a:cs typeface="+mn-lt"/>
              </a:rPr>
              <a:t>nop</a:t>
            </a:r>
            <a:r>
              <a:rPr lang="en-US">
                <a:ea typeface="+mn-lt"/>
                <a:cs typeface="+mn-lt"/>
              </a:rPr>
              <a:t> instruction causes a slight delay. </a:t>
            </a:r>
          </a:p>
          <a:p>
            <a:pPr algn="l"/>
            <a:endParaRPr lang="en-US">
              <a:ea typeface="+mn-lt"/>
              <a:cs typeface="+mn-lt"/>
            </a:endParaRPr>
          </a:p>
        </p:txBody>
      </p:sp>
    </p:spTree>
    <p:extLst>
      <p:ext uri="{BB962C8B-B14F-4D97-AF65-F5344CB8AC3E}">
        <p14:creationId xmlns:p14="http://schemas.microsoft.com/office/powerpoint/2010/main" val="1362380371"/>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52F9-0E45-6C72-88AE-D65FF7186329}"/>
              </a:ext>
            </a:extLst>
          </p:cNvPr>
          <p:cNvSpPr>
            <a:spLocks noGrp="1"/>
          </p:cNvSpPr>
          <p:nvPr>
            <p:ph type="title"/>
          </p:nvPr>
        </p:nvSpPr>
        <p:spPr>
          <a:xfrm>
            <a:off x="5411931" y="452718"/>
            <a:ext cx="4638903" cy="1400530"/>
          </a:xfrm>
        </p:spPr>
        <p:txBody>
          <a:bodyPr>
            <a:normAutofit/>
          </a:bodyPr>
          <a:lstStyle/>
          <a:p>
            <a:r>
              <a:rPr lang="en-US"/>
              <a:t>Tools Used</a:t>
            </a:r>
          </a:p>
        </p:txBody>
      </p:sp>
      <p:sp>
        <p:nvSpPr>
          <p:cNvPr id="3" name="Content Placeholder 2">
            <a:extLst>
              <a:ext uri="{FF2B5EF4-FFF2-40B4-BE49-F238E27FC236}">
                <a16:creationId xmlns:a16="http://schemas.microsoft.com/office/drawing/2014/main" id="{884FC179-2B7B-F66D-748E-53ADB49A37A6}"/>
              </a:ext>
            </a:extLst>
          </p:cNvPr>
          <p:cNvSpPr>
            <a:spLocks noGrp="1"/>
          </p:cNvSpPr>
          <p:nvPr>
            <p:ph idx="1"/>
          </p:nvPr>
        </p:nvSpPr>
        <p:spPr>
          <a:xfrm>
            <a:off x="5410950" y="1424466"/>
            <a:ext cx="4626164" cy="5338797"/>
          </a:xfrm>
        </p:spPr>
        <p:txBody>
          <a:bodyPr vert="horz" lIns="91440" tIns="45720" rIns="91440" bIns="45720" rtlCol="0" anchor="t">
            <a:normAutofit fontScale="85000" lnSpcReduction="10000"/>
          </a:bodyPr>
          <a:lstStyle/>
          <a:p>
            <a:pPr>
              <a:lnSpc>
                <a:spcPct val="90000"/>
              </a:lnSpc>
            </a:pPr>
            <a:r>
              <a:rPr lang="en-US" sz="1900">
                <a:ea typeface="+mn-lt"/>
                <a:cs typeface="+mn-lt"/>
                <a:hlinkClick r:id="rId3"/>
              </a:rPr>
              <a:t>https://student.cs.uwaterloo.ca/~cs241/mips/mipsref.pdf</a:t>
            </a:r>
            <a:endParaRPr lang="en-US" sz="1900"/>
          </a:p>
          <a:p>
            <a:pPr>
              <a:lnSpc>
                <a:spcPct val="90000"/>
              </a:lnSpc>
            </a:pPr>
            <a:endParaRPr lang="en-US" sz="1900"/>
          </a:p>
          <a:p>
            <a:pPr>
              <a:lnSpc>
                <a:spcPct val="90000"/>
              </a:lnSpc>
            </a:pPr>
            <a:r>
              <a:rPr lang="en-US" sz="1900">
                <a:ea typeface="+mj-lt"/>
                <a:cs typeface="+mj-lt"/>
                <a:hlinkClick r:id="rId4"/>
              </a:rPr>
              <a:t>https://courses.cs.washington.edu/courses/cse378/09wi/lectures/lec03.pdf</a:t>
            </a:r>
            <a:endParaRPr lang="en-US" sz="1900"/>
          </a:p>
          <a:p>
            <a:pPr>
              <a:lnSpc>
                <a:spcPct val="90000"/>
              </a:lnSpc>
            </a:pPr>
            <a:endParaRPr lang="en-US" sz="1900"/>
          </a:p>
          <a:p>
            <a:pPr>
              <a:lnSpc>
                <a:spcPct val="90000"/>
              </a:lnSpc>
            </a:pPr>
            <a:r>
              <a:rPr lang="en-US" sz="1900">
                <a:ea typeface="+mj-lt"/>
                <a:cs typeface="+mj-lt"/>
                <a:hlinkClick r:id="rId5"/>
              </a:rPr>
              <a:t>https://uweb.engr.arizona.edu/~ece369/Resources/spim/MIPSReference.pdf</a:t>
            </a:r>
            <a:endParaRPr lang="en-US" sz="1900"/>
          </a:p>
          <a:p>
            <a:pPr>
              <a:lnSpc>
                <a:spcPct val="90000"/>
              </a:lnSpc>
            </a:pPr>
            <a:endParaRPr lang="en-US" sz="1900"/>
          </a:p>
          <a:p>
            <a:pPr>
              <a:lnSpc>
                <a:spcPct val="90000"/>
              </a:lnSpc>
            </a:pPr>
            <a:r>
              <a:rPr lang="en-US" sz="1900">
                <a:ea typeface="+mn-lt"/>
                <a:cs typeface="+mn-lt"/>
                <a:hlinkClick r:id="rId6"/>
              </a:rPr>
              <a:t>https://edumips64.readthedocs.io/en/latest/instructions.html</a:t>
            </a:r>
          </a:p>
          <a:p>
            <a:pPr>
              <a:lnSpc>
                <a:spcPct val="90000"/>
              </a:lnSpc>
            </a:pPr>
            <a:endParaRPr lang="en-US" sz="1900">
              <a:ea typeface="+mj-lt"/>
              <a:cs typeface="+mj-lt"/>
            </a:endParaRPr>
          </a:p>
          <a:p>
            <a:pPr>
              <a:lnSpc>
                <a:spcPct val="90000"/>
              </a:lnSpc>
            </a:pPr>
            <a:r>
              <a:rPr lang="en-US" sz="1900">
                <a:ea typeface="+mj-lt"/>
                <a:cs typeface="+mj-lt"/>
                <a:hlinkClick r:id="rId7"/>
              </a:rPr>
              <a:t>https://www.cs.cornell.edu/courses/cs3410/2008fa/MIPS_Vol2.pdf</a:t>
            </a:r>
            <a:endParaRPr lang="en-US">
              <a:ea typeface="+mj-lt"/>
              <a:cs typeface="+mj-lt"/>
            </a:endParaRPr>
          </a:p>
          <a:p>
            <a:pPr>
              <a:lnSpc>
                <a:spcPct val="90000"/>
              </a:lnSpc>
            </a:pPr>
            <a:endParaRPr lang="en-US" sz="1900">
              <a:ea typeface="+mj-lt"/>
              <a:cs typeface="+mj-lt"/>
            </a:endParaRPr>
          </a:p>
          <a:p>
            <a:pPr>
              <a:lnSpc>
                <a:spcPct val="90000"/>
              </a:lnSpc>
            </a:pPr>
            <a:r>
              <a:rPr lang="en-US" sz="1900">
                <a:ea typeface="+mj-lt"/>
                <a:cs typeface="+mj-lt"/>
                <a:hlinkClick r:id="rId8"/>
              </a:rPr>
              <a:t>Buffer Overflow Attack with Example - GeeksforGeeks</a:t>
            </a:r>
          </a:p>
          <a:p>
            <a:pPr>
              <a:lnSpc>
                <a:spcPct val="90000"/>
              </a:lnSpc>
            </a:pPr>
            <a:r>
              <a:rPr lang="en-US" sz="1900" err="1"/>
              <a:t>Ghidra</a:t>
            </a:r>
            <a:r>
              <a:rPr lang="en-US" sz="1900"/>
              <a:t>, Microsoft Visual Studio, and </a:t>
            </a:r>
            <a:r>
              <a:rPr lang="en-US" sz="1900">
                <a:ea typeface="+mj-lt"/>
                <a:cs typeface="+mj-lt"/>
                <a:hlinkClick r:id="rId9"/>
              </a:rPr>
              <a:t>https://godbolt.org/</a:t>
            </a:r>
            <a:r>
              <a:rPr lang="en-US" sz="1900">
                <a:ea typeface="+mj-lt"/>
                <a:cs typeface="+mj-lt"/>
              </a:rPr>
              <a:t> compiler</a:t>
            </a:r>
          </a:p>
        </p:txBody>
      </p:sp>
      <p:pic>
        <p:nvPicPr>
          <p:cNvPr id="5" name="Picture 4" descr="Electronic circuit board">
            <a:extLst>
              <a:ext uri="{FF2B5EF4-FFF2-40B4-BE49-F238E27FC236}">
                <a16:creationId xmlns:a16="http://schemas.microsoft.com/office/drawing/2014/main" id="{BFC7ABC1-2ECC-A30E-618D-2C527305F56C}"/>
              </a:ext>
            </a:extLst>
          </p:cNvPr>
          <p:cNvPicPr>
            <a:picLocks noChangeAspect="1"/>
          </p:cNvPicPr>
          <p:nvPr/>
        </p:nvPicPr>
        <p:blipFill rotWithShape="1">
          <a:blip r:embed="rId10"/>
          <a:srcRect l="44220" r="7447" b="-3"/>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Tree>
    <p:extLst>
      <p:ext uri="{BB962C8B-B14F-4D97-AF65-F5344CB8AC3E}">
        <p14:creationId xmlns:p14="http://schemas.microsoft.com/office/powerpoint/2010/main" val="4092064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3AF14-2E3B-DC6B-E7AF-07D9A66530D8}"/>
              </a:ext>
            </a:extLst>
          </p:cNvPr>
          <p:cNvSpPr>
            <a:spLocks noGrp="1"/>
          </p:cNvSpPr>
          <p:nvPr>
            <p:ph type="title"/>
          </p:nvPr>
        </p:nvSpPr>
        <p:spPr/>
        <p:txBody>
          <a:bodyPr/>
          <a:lstStyle/>
          <a:p>
            <a:r>
              <a:rPr lang="en-US" sz="3600"/>
              <a:t>Code Breakdown 6</a:t>
            </a:r>
            <a:endParaRPr lang="en-US"/>
          </a:p>
        </p:txBody>
      </p:sp>
      <p:sp>
        <p:nvSpPr>
          <p:cNvPr id="3" name="Text Placeholder 2">
            <a:extLst>
              <a:ext uri="{FF2B5EF4-FFF2-40B4-BE49-F238E27FC236}">
                <a16:creationId xmlns:a16="http://schemas.microsoft.com/office/drawing/2014/main" id="{74DA352F-8622-0D4D-49AF-09C595A693A8}"/>
              </a:ext>
            </a:extLst>
          </p:cNvPr>
          <p:cNvSpPr>
            <a:spLocks noGrp="1"/>
          </p:cNvSpPr>
          <p:nvPr>
            <p:ph type="body" sz="half" idx="2"/>
          </p:nvPr>
        </p:nvSpPr>
        <p:spPr/>
        <p:txBody>
          <a:bodyPr/>
          <a:lstStyle/>
          <a:p>
            <a:r>
              <a:rPr lang="en-US"/>
              <a:t>The value at 44 + $</a:t>
            </a:r>
            <a:r>
              <a:rPr lang="en-US" err="1"/>
              <a:t>fp</a:t>
            </a:r>
            <a:r>
              <a:rPr lang="en-US"/>
              <a:t> is loaded into $2. The </a:t>
            </a:r>
            <a:r>
              <a:rPr lang="en-US" err="1"/>
              <a:t>nop</a:t>
            </a:r>
            <a:r>
              <a:rPr lang="en-US"/>
              <a:t> operation is a delay. The value of $2 is added with 4. The value at $2 + 0 is loaded into $2. These instructions correspond with the </a:t>
            </a:r>
            <a:r>
              <a:rPr lang="en-US" err="1"/>
              <a:t>argv</a:t>
            </a:r>
            <a:r>
              <a:rPr lang="en-US"/>
              <a:t>[1] being loaded into the register. Another </a:t>
            </a:r>
            <a:r>
              <a:rPr lang="en-US" err="1"/>
              <a:t>nop</a:t>
            </a:r>
            <a:r>
              <a:rPr lang="en-US"/>
              <a:t> for delay is present. $2 ends up being moved to $5 to free up space. $</a:t>
            </a:r>
            <a:r>
              <a:rPr lang="en-US" err="1"/>
              <a:t>fp</a:t>
            </a:r>
            <a:r>
              <a:rPr lang="en-US"/>
              <a:t> is then added with 24, with the result being stored in $2. That value in $2 is then moved into $4. This is where the buffer resides. The </a:t>
            </a:r>
            <a:r>
              <a:rPr lang="en-US" err="1"/>
              <a:t>jal</a:t>
            </a:r>
            <a:r>
              <a:rPr lang="en-US"/>
              <a:t> instruction calls the </a:t>
            </a:r>
            <a:r>
              <a:rPr lang="en-US" err="1"/>
              <a:t>strcpy</a:t>
            </a:r>
            <a:r>
              <a:rPr lang="en-US"/>
              <a:t> function. The </a:t>
            </a:r>
            <a:r>
              <a:rPr lang="en-US" err="1"/>
              <a:t>nop</a:t>
            </a:r>
            <a:r>
              <a:rPr lang="en-US"/>
              <a:t> causes a final delay.</a:t>
            </a:r>
          </a:p>
        </p:txBody>
      </p:sp>
      <p:pic>
        <p:nvPicPr>
          <p:cNvPr id="4" name="Content Placeholder 3" descr="A screenshot of a computer code&#10;&#10;Description automatically generated">
            <a:extLst>
              <a:ext uri="{FF2B5EF4-FFF2-40B4-BE49-F238E27FC236}">
                <a16:creationId xmlns:a16="http://schemas.microsoft.com/office/drawing/2014/main" id="{DDCCCE3C-DEB6-1A5E-4BEA-CDF540BBCB30}"/>
              </a:ext>
            </a:extLst>
          </p:cNvPr>
          <p:cNvPicPr>
            <a:picLocks noGrp="1" noChangeAspect="1"/>
          </p:cNvPicPr>
          <p:nvPr>
            <p:ph idx="4294967295"/>
          </p:nvPr>
        </p:nvPicPr>
        <p:blipFill>
          <a:blip r:embed="rId3"/>
          <a:stretch>
            <a:fillRect/>
          </a:stretch>
        </p:blipFill>
        <p:spPr>
          <a:xfrm>
            <a:off x="8377064" y="129481"/>
            <a:ext cx="3521075" cy="3528119"/>
          </a:xfrm>
        </p:spPr>
      </p:pic>
      <p:pic>
        <p:nvPicPr>
          <p:cNvPr id="5" name="Picture 4">
            <a:extLst>
              <a:ext uri="{FF2B5EF4-FFF2-40B4-BE49-F238E27FC236}">
                <a16:creationId xmlns:a16="http://schemas.microsoft.com/office/drawing/2014/main" id="{DD8D96A1-08B1-34A8-35A5-7848B1BAD563}"/>
              </a:ext>
            </a:extLst>
          </p:cNvPr>
          <p:cNvPicPr>
            <a:picLocks noChangeAspect="1"/>
          </p:cNvPicPr>
          <p:nvPr/>
        </p:nvPicPr>
        <p:blipFill>
          <a:blip r:embed="rId4"/>
          <a:stretch>
            <a:fillRect/>
          </a:stretch>
        </p:blipFill>
        <p:spPr>
          <a:xfrm>
            <a:off x="702556" y="2433737"/>
            <a:ext cx="7222110" cy="739709"/>
          </a:xfrm>
          <a:prstGeom prst="rect">
            <a:avLst/>
          </a:prstGeom>
        </p:spPr>
      </p:pic>
    </p:spTree>
    <p:extLst>
      <p:ext uri="{BB962C8B-B14F-4D97-AF65-F5344CB8AC3E}">
        <p14:creationId xmlns:p14="http://schemas.microsoft.com/office/powerpoint/2010/main" val="1686190634"/>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CB1D2-57AE-7F63-A064-31C534FE1F20}"/>
              </a:ext>
            </a:extLst>
          </p:cNvPr>
          <p:cNvSpPr>
            <a:spLocks noGrp="1"/>
          </p:cNvSpPr>
          <p:nvPr>
            <p:ph type="title"/>
          </p:nvPr>
        </p:nvSpPr>
        <p:spPr/>
        <p:txBody>
          <a:bodyPr/>
          <a:lstStyle/>
          <a:p>
            <a:r>
              <a:rPr lang="en-US" sz="3600"/>
              <a:t>Code Breakdown 7</a:t>
            </a:r>
            <a:endParaRPr lang="en-US"/>
          </a:p>
        </p:txBody>
      </p:sp>
      <p:pic>
        <p:nvPicPr>
          <p:cNvPr id="4" name="Content Placeholder 3" descr="A screen shot of a computer screen&#10;&#10;Description automatically generated">
            <a:extLst>
              <a:ext uri="{FF2B5EF4-FFF2-40B4-BE49-F238E27FC236}">
                <a16:creationId xmlns:a16="http://schemas.microsoft.com/office/drawing/2014/main" id="{283AF8F7-73D2-DE7B-90E0-9D0A41A101E6}"/>
              </a:ext>
            </a:extLst>
          </p:cNvPr>
          <p:cNvPicPr>
            <a:picLocks noGrp="1" noChangeAspect="1"/>
          </p:cNvPicPr>
          <p:nvPr>
            <p:ph idx="1"/>
          </p:nvPr>
        </p:nvPicPr>
        <p:blipFill>
          <a:blip r:embed="rId3"/>
          <a:stretch>
            <a:fillRect/>
          </a:stretch>
        </p:blipFill>
        <p:spPr>
          <a:xfrm>
            <a:off x="7633623" y="1377351"/>
            <a:ext cx="4382874" cy="2596200"/>
          </a:xfrm>
        </p:spPr>
      </p:pic>
      <p:pic>
        <p:nvPicPr>
          <p:cNvPr id="5" name="Picture 4">
            <a:extLst>
              <a:ext uri="{FF2B5EF4-FFF2-40B4-BE49-F238E27FC236}">
                <a16:creationId xmlns:a16="http://schemas.microsoft.com/office/drawing/2014/main" id="{5F195F3D-F0AD-B43A-C06B-AB026237750E}"/>
              </a:ext>
            </a:extLst>
          </p:cNvPr>
          <p:cNvPicPr>
            <a:picLocks noChangeAspect="1"/>
          </p:cNvPicPr>
          <p:nvPr/>
        </p:nvPicPr>
        <p:blipFill>
          <a:blip r:embed="rId4"/>
          <a:stretch>
            <a:fillRect/>
          </a:stretch>
        </p:blipFill>
        <p:spPr>
          <a:xfrm>
            <a:off x="645980" y="1309395"/>
            <a:ext cx="6333241" cy="410511"/>
          </a:xfrm>
          <a:prstGeom prst="rect">
            <a:avLst/>
          </a:prstGeom>
        </p:spPr>
      </p:pic>
      <p:sp>
        <p:nvSpPr>
          <p:cNvPr id="3" name="TextBox 2">
            <a:extLst>
              <a:ext uri="{FF2B5EF4-FFF2-40B4-BE49-F238E27FC236}">
                <a16:creationId xmlns:a16="http://schemas.microsoft.com/office/drawing/2014/main" id="{63F74DC2-FC21-CA66-7A07-6E83EF1B15CC}"/>
              </a:ext>
            </a:extLst>
          </p:cNvPr>
          <p:cNvSpPr txBox="1"/>
          <p:nvPr/>
        </p:nvSpPr>
        <p:spPr>
          <a:xfrm>
            <a:off x="645980" y="2359401"/>
            <a:ext cx="66675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first 2 instructions load the buffer into a register. $</a:t>
            </a:r>
            <a:r>
              <a:rPr lang="en-US" err="1">
                <a:ea typeface="+mn-lt"/>
                <a:cs typeface="+mn-lt"/>
              </a:rPr>
              <a:t>fp</a:t>
            </a:r>
            <a:r>
              <a:rPr lang="en-US">
                <a:ea typeface="+mn-lt"/>
                <a:cs typeface="+mn-lt"/>
              </a:rPr>
              <a:t> is added with 24 and stored in $2, which is then moved into $5. The next 2 instructions moves the upper 16 bits of the </a:t>
            </a:r>
            <a:r>
              <a:rPr lang="en-US" err="1">
                <a:ea typeface="+mn-lt"/>
                <a:cs typeface="+mn-lt"/>
              </a:rPr>
              <a:t>ro</a:t>
            </a:r>
            <a:r>
              <a:rPr lang="en-US">
                <a:ea typeface="+mn-lt"/>
                <a:cs typeface="+mn-lt"/>
              </a:rPr>
              <a:t>-data and then adds the lower 16 bits into $4. The </a:t>
            </a:r>
            <a:r>
              <a:rPr lang="en-US" err="1">
                <a:ea typeface="+mn-lt"/>
                <a:cs typeface="+mn-lt"/>
              </a:rPr>
              <a:t>printf</a:t>
            </a:r>
            <a:r>
              <a:rPr lang="en-US">
                <a:ea typeface="+mn-lt"/>
                <a:cs typeface="+mn-lt"/>
              </a:rPr>
              <a:t> function is then called using </a:t>
            </a:r>
            <a:r>
              <a:rPr lang="en-US" err="1">
                <a:ea typeface="+mn-lt"/>
                <a:cs typeface="+mn-lt"/>
              </a:rPr>
              <a:t>jal</a:t>
            </a:r>
            <a:r>
              <a:rPr lang="en-US">
                <a:ea typeface="+mn-lt"/>
                <a:cs typeface="+mn-lt"/>
              </a:rPr>
              <a:t>, followed by a delay with </a:t>
            </a:r>
            <a:r>
              <a:rPr lang="en-US" err="1">
                <a:ea typeface="+mn-lt"/>
                <a:cs typeface="+mn-lt"/>
              </a:rPr>
              <a:t>nop</a:t>
            </a:r>
            <a:r>
              <a:rPr lang="en-US">
                <a:ea typeface="+mn-lt"/>
                <a:cs typeface="+mn-lt"/>
              </a:rPr>
              <a:t>.</a:t>
            </a:r>
            <a:endParaRPr lang="en-US"/>
          </a:p>
        </p:txBody>
      </p:sp>
    </p:spTree>
    <p:extLst>
      <p:ext uri="{BB962C8B-B14F-4D97-AF65-F5344CB8AC3E}">
        <p14:creationId xmlns:p14="http://schemas.microsoft.com/office/powerpoint/2010/main" val="3773330260"/>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A24E-6D3A-C27E-C348-EAD9647E600D}"/>
              </a:ext>
            </a:extLst>
          </p:cNvPr>
          <p:cNvSpPr>
            <a:spLocks noGrp="1"/>
          </p:cNvSpPr>
          <p:nvPr>
            <p:ph type="title"/>
          </p:nvPr>
        </p:nvSpPr>
        <p:spPr>
          <a:xfrm>
            <a:off x="646111" y="313197"/>
            <a:ext cx="9404723" cy="1400530"/>
          </a:xfrm>
        </p:spPr>
        <p:txBody>
          <a:bodyPr/>
          <a:lstStyle/>
          <a:p>
            <a:r>
              <a:rPr lang="en-US" sz="3600"/>
              <a:t>Code Breakdown 8</a:t>
            </a:r>
            <a:endParaRPr lang="en-US"/>
          </a:p>
        </p:txBody>
      </p:sp>
      <p:pic>
        <p:nvPicPr>
          <p:cNvPr id="4" name="Content Placeholder 3" descr="A screenshot of a computer screen&#10;&#10;Description automatically generated">
            <a:extLst>
              <a:ext uri="{FF2B5EF4-FFF2-40B4-BE49-F238E27FC236}">
                <a16:creationId xmlns:a16="http://schemas.microsoft.com/office/drawing/2014/main" id="{7D28FAB6-1A48-E641-C73B-7E9BD0C0A454}"/>
              </a:ext>
            </a:extLst>
          </p:cNvPr>
          <p:cNvPicPr>
            <a:picLocks noGrp="1" noChangeAspect="1"/>
          </p:cNvPicPr>
          <p:nvPr>
            <p:ph idx="1"/>
          </p:nvPr>
        </p:nvPicPr>
        <p:blipFill>
          <a:blip r:embed="rId3"/>
          <a:stretch>
            <a:fillRect/>
          </a:stretch>
        </p:blipFill>
        <p:spPr>
          <a:xfrm>
            <a:off x="6518791" y="754924"/>
            <a:ext cx="3770450" cy="1413299"/>
          </a:xfrm>
        </p:spPr>
      </p:pic>
      <p:pic>
        <p:nvPicPr>
          <p:cNvPr id="5" name="Picture 4">
            <a:extLst>
              <a:ext uri="{FF2B5EF4-FFF2-40B4-BE49-F238E27FC236}">
                <a16:creationId xmlns:a16="http://schemas.microsoft.com/office/drawing/2014/main" id="{D1DE7F3E-AFF0-85DA-1290-67768869C40D}"/>
              </a:ext>
            </a:extLst>
          </p:cNvPr>
          <p:cNvPicPr>
            <a:picLocks noChangeAspect="1"/>
          </p:cNvPicPr>
          <p:nvPr/>
        </p:nvPicPr>
        <p:blipFill>
          <a:blip r:embed="rId4"/>
          <a:stretch>
            <a:fillRect/>
          </a:stretch>
        </p:blipFill>
        <p:spPr>
          <a:xfrm>
            <a:off x="547574" y="889007"/>
            <a:ext cx="5671262" cy="440479"/>
          </a:xfrm>
          <a:prstGeom prst="rect">
            <a:avLst/>
          </a:prstGeom>
        </p:spPr>
      </p:pic>
      <p:sp>
        <p:nvSpPr>
          <p:cNvPr id="3" name="TextBox 2">
            <a:extLst>
              <a:ext uri="{FF2B5EF4-FFF2-40B4-BE49-F238E27FC236}">
                <a16:creationId xmlns:a16="http://schemas.microsoft.com/office/drawing/2014/main" id="{CC06DB4B-8150-84DC-E76A-82C0E7B08898}"/>
              </a:ext>
            </a:extLst>
          </p:cNvPr>
          <p:cNvSpPr txBox="1"/>
          <p:nvPr/>
        </p:nvSpPr>
        <p:spPr>
          <a:xfrm>
            <a:off x="738145" y="2472991"/>
            <a:ext cx="1036480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The first 2 instructions load the upper 16 bits of </a:t>
            </a:r>
            <a:r>
              <a:rPr lang="en-US" err="1"/>
              <a:t>ro</a:t>
            </a:r>
            <a:r>
              <a:rPr lang="en-US"/>
              <a:t>-data into $2, then add the lower 16 bits to the upper 16 and store in $4. Once the data is loaded, the </a:t>
            </a:r>
            <a:r>
              <a:rPr lang="en-US" err="1"/>
              <a:t>jal</a:t>
            </a:r>
            <a:r>
              <a:rPr lang="en-US"/>
              <a:t> instruction calls the puts function that outputs the string to the console.</a:t>
            </a:r>
          </a:p>
        </p:txBody>
      </p:sp>
    </p:spTree>
    <p:extLst>
      <p:ext uri="{BB962C8B-B14F-4D97-AF65-F5344CB8AC3E}">
        <p14:creationId xmlns:p14="http://schemas.microsoft.com/office/powerpoint/2010/main" val="1081581599"/>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3B03B-61C0-05A6-F4B3-6C633BBA22B3}"/>
              </a:ext>
            </a:extLst>
          </p:cNvPr>
          <p:cNvSpPr>
            <a:spLocks noGrp="1"/>
          </p:cNvSpPr>
          <p:nvPr>
            <p:ph type="title"/>
          </p:nvPr>
        </p:nvSpPr>
        <p:spPr/>
        <p:txBody>
          <a:bodyPr/>
          <a:lstStyle/>
          <a:p>
            <a:r>
              <a:rPr lang="en-US" sz="3600"/>
              <a:t>Code Breakdown 9</a:t>
            </a:r>
            <a:endParaRPr lang="en-US"/>
          </a:p>
        </p:txBody>
      </p:sp>
      <p:pic>
        <p:nvPicPr>
          <p:cNvPr id="4" name="Content Placeholder 3">
            <a:extLst>
              <a:ext uri="{FF2B5EF4-FFF2-40B4-BE49-F238E27FC236}">
                <a16:creationId xmlns:a16="http://schemas.microsoft.com/office/drawing/2014/main" id="{2937DEF5-E66A-0709-3C3B-0CC371958052}"/>
              </a:ext>
            </a:extLst>
          </p:cNvPr>
          <p:cNvPicPr>
            <a:picLocks noGrp="1" noChangeAspect="1"/>
          </p:cNvPicPr>
          <p:nvPr>
            <p:ph idx="1"/>
          </p:nvPr>
        </p:nvPicPr>
        <p:blipFill>
          <a:blip r:embed="rId3"/>
          <a:stretch>
            <a:fillRect/>
          </a:stretch>
        </p:blipFill>
        <p:spPr>
          <a:xfrm>
            <a:off x="5785866" y="1914392"/>
            <a:ext cx="5220681" cy="761116"/>
          </a:xfrm>
        </p:spPr>
      </p:pic>
      <p:pic>
        <p:nvPicPr>
          <p:cNvPr id="5" name="Picture 4">
            <a:extLst>
              <a:ext uri="{FF2B5EF4-FFF2-40B4-BE49-F238E27FC236}">
                <a16:creationId xmlns:a16="http://schemas.microsoft.com/office/drawing/2014/main" id="{55D8566D-A23D-4AA1-99E0-8FE4F7D7D207}"/>
              </a:ext>
            </a:extLst>
          </p:cNvPr>
          <p:cNvPicPr>
            <a:picLocks noChangeAspect="1"/>
          </p:cNvPicPr>
          <p:nvPr/>
        </p:nvPicPr>
        <p:blipFill>
          <a:blip r:embed="rId4"/>
          <a:stretch>
            <a:fillRect/>
          </a:stretch>
        </p:blipFill>
        <p:spPr>
          <a:xfrm>
            <a:off x="421653" y="1911383"/>
            <a:ext cx="4891332" cy="1291275"/>
          </a:xfrm>
          <a:prstGeom prst="rect">
            <a:avLst/>
          </a:prstGeom>
        </p:spPr>
      </p:pic>
      <p:sp>
        <p:nvSpPr>
          <p:cNvPr id="3" name="TextBox 2">
            <a:extLst>
              <a:ext uri="{FF2B5EF4-FFF2-40B4-BE49-F238E27FC236}">
                <a16:creationId xmlns:a16="http://schemas.microsoft.com/office/drawing/2014/main" id="{63AB723B-76E3-58AC-26B5-D7E872DAE4DF}"/>
              </a:ext>
            </a:extLst>
          </p:cNvPr>
          <p:cNvSpPr txBox="1"/>
          <p:nvPr/>
        </p:nvSpPr>
        <p:spPr>
          <a:xfrm>
            <a:off x="3244850" y="3429000"/>
            <a:ext cx="57086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line with return 0; corresponds with move $2, $0. This moves the value of $0, which is always 0, into $2.</a:t>
            </a:r>
          </a:p>
        </p:txBody>
      </p:sp>
    </p:spTree>
    <p:extLst>
      <p:ext uri="{BB962C8B-B14F-4D97-AF65-F5344CB8AC3E}">
        <p14:creationId xmlns:p14="http://schemas.microsoft.com/office/powerpoint/2010/main" val="705169810"/>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AE22-572A-B7B0-8418-49FF3E0487C4}"/>
              </a:ext>
            </a:extLst>
          </p:cNvPr>
          <p:cNvSpPr>
            <a:spLocks noGrp="1"/>
          </p:cNvSpPr>
          <p:nvPr>
            <p:ph type="title"/>
          </p:nvPr>
        </p:nvSpPr>
        <p:spPr/>
        <p:txBody>
          <a:bodyPr/>
          <a:lstStyle/>
          <a:p>
            <a:r>
              <a:rPr lang="en-US" sz="3600"/>
              <a:t>Code Breakdown 10</a:t>
            </a:r>
            <a:endParaRPr lang="en-US"/>
          </a:p>
        </p:txBody>
      </p:sp>
      <p:pic>
        <p:nvPicPr>
          <p:cNvPr id="4" name="Content Placeholder 3">
            <a:extLst>
              <a:ext uri="{FF2B5EF4-FFF2-40B4-BE49-F238E27FC236}">
                <a16:creationId xmlns:a16="http://schemas.microsoft.com/office/drawing/2014/main" id="{36A47F86-CFBD-6641-7F64-8A9EA5196FCB}"/>
              </a:ext>
            </a:extLst>
          </p:cNvPr>
          <p:cNvPicPr>
            <a:picLocks noGrp="1" noChangeAspect="1"/>
          </p:cNvPicPr>
          <p:nvPr>
            <p:ph idx="1"/>
          </p:nvPr>
        </p:nvPicPr>
        <p:blipFill>
          <a:blip r:embed="rId2"/>
          <a:stretch>
            <a:fillRect/>
          </a:stretch>
        </p:blipFill>
        <p:spPr>
          <a:xfrm>
            <a:off x="1867233" y="1206156"/>
            <a:ext cx="2304656" cy="2731023"/>
          </a:xfrm>
        </p:spPr>
      </p:pic>
      <p:pic>
        <p:nvPicPr>
          <p:cNvPr id="5" name="Picture 4" descr="A screenshot of a computer screen&#10;&#10;Description automatically generated">
            <a:extLst>
              <a:ext uri="{FF2B5EF4-FFF2-40B4-BE49-F238E27FC236}">
                <a16:creationId xmlns:a16="http://schemas.microsoft.com/office/drawing/2014/main" id="{553465C9-2305-3713-58BF-E7D7753BB9F4}"/>
              </a:ext>
            </a:extLst>
          </p:cNvPr>
          <p:cNvPicPr>
            <a:picLocks noChangeAspect="1"/>
          </p:cNvPicPr>
          <p:nvPr/>
        </p:nvPicPr>
        <p:blipFill>
          <a:blip r:embed="rId3"/>
          <a:stretch>
            <a:fillRect/>
          </a:stretch>
        </p:blipFill>
        <p:spPr>
          <a:xfrm>
            <a:off x="1176583" y="3929603"/>
            <a:ext cx="3679988" cy="2777372"/>
          </a:xfrm>
          <a:prstGeom prst="rect">
            <a:avLst/>
          </a:prstGeom>
        </p:spPr>
      </p:pic>
      <p:sp>
        <p:nvSpPr>
          <p:cNvPr id="3" name="TextBox 2">
            <a:extLst>
              <a:ext uri="{FF2B5EF4-FFF2-40B4-BE49-F238E27FC236}">
                <a16:creationId xmlns:a16="http://schemas.microsoft.com/office/drawing/2014/main" id="{A21677E8-2702-62B6-C20A-5A345590CB9C}"/>
              </a:ext>
            </a:extLst>
          </p:cNvPr>
          <p:cNvSpPr txBox="1"/>
          <p:nvPr/>
        </p:nvSpPr>
        <p:spPr>
          <a:xfrm>
            <a:off x="5421549" y="2000655"/>
            <a:ext cx="652888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Similar to the opening brace of the function, the closing brace has many of the inverse instructions. The frame pointer value is moved into the stack pointer. The values from memory are being put back into registers, and 40 is added to the stack pointer to deallocate the memory. Jr jumps to the address stored in $31, signaling the end of the function.</a:t>
            </a:r>
          </a:p>
        </p:txBody>
      </p:sp>
    </p:spTree>
    <p:extLst>
      <p:ext uri="{BB962C8B-B14F-4D97-AF65-F5344CB8AC3E}">
        <p14:creationId xmlns:p14="http://schemas.microsoft.com/office/powerpoint/2010/main" val="3797547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3BB4A-2906-65F5-3618-331887F06BA5}"/>
              </a:ext>
            </a:extLst>
          </p:cNvPr>
          <p:cNvSpPr>
            <a:spLocks noGrp="1"/>
          </p:cNvSpPr>
          <p:nvPr>
            <p:ph type="title"/>
          </p:nvPr>
        </p:nvSpPr>
        <p:spPr/>
        <p:txBody>
          <a:bodyPr/>
          <a:lstStyle/>
          <a:p>
            <a:r>
              <a:rPr lang="en-US"/>
              <a:t>Binary Representation of MIPS Assembly Code:</a:t>
            </a:r>
          </a:p>
        </p:txBody>
      </p:sp>
      <p:sp>
        <p:nvSpPr>
          <p:cNvPr id="3" name="Content Placeholder 2">
            <a:extLst>
              <a:ext uri="{FF2B5EF4-FFF2-40B4-BE49-F238E27FC236}">
                <a16:creationId xmlns:a16="http://schemas.microsoft.com/office/drawing/2014/main" id="{1D5A613B-7165-3848-B999-4CD9904FFF16}"/>
              </a:ext>
            </a:extLst>
          </p:cNvPr>
          <p:cNvSpPr>
            <a:spLocks noGrp="1"/>
          </p:cNvSpPr>
          <p:nvPr>
            <p:ph idx="1"/>
          </p:nvPr>
        </p:nvSpPr>
        <p:spPr/>
        <p:txBody>
          <a:bodyPr vert="horz" lIns="91440" tIns="45720" rIns="91440" bIns="45720" rtlCol="0" anchor="t">
            <a:normAutofit/>
          </a:bodyPr>
          <a:lstStyle/>
          <a:p>
            <a:r>
              <a:rPr lang="en-US"/>
              <a:t>See the attached File in Canvas labeled "Binary dump of </a:t>
            </a:r>
            <a:r>
              <a:rPr lang="en-US" err="1"/>
              <a:t>a.xe</a:t>
            </a:r>
            <a:r>
              <a:rPr lang="en-US"/>
              <a:t> .txt"</a:t>
            </a:r>
          </a:p>
          <a:p>
            <a:r>
              <a:rPr lang="en-US"/>
              <a:t>File not included in presentation because binary representation was too long</a:t>
            </a:r>
          </a:p>
          <a:p>
            <a:r>
              <a:rPr lang="en-US"/>
              <a:t>Preview:</a:t>
            </a:r>
          </a:p>
        </p:txBody>
      </p:sp>
      <p:pic>
        <p:nvPicPr>
          <p:cNvPr id="5" name="Picture 4" descr="A screenshot of a computer screen&#10;&#10;Description automatically generated">
            <a:extLst>
              <a:ext uri="{FF2B5EF4-FFF2-40B4-BE49-F238E27FC236}">
                <a16:creationId xmlns:a16="http://schemas.microsoft.com/office/drawing/2014/main" id="{9CAEFE75-D774-F0A8-8C0D-DAA7A2C22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0109" y="3155507"/>
            <a:ext cx="8117820" cy="3701143"/>
          </a:xfrm>
          <a:prstGeom prst="rect">
            <a:avLst/>
          </a:prstGeom>
        </p:spPr>
      </p:pic>
    </p:spTree>
    <p:extLst>
      <p:ext uri="{BB962C8B-B14F-4D97-AF65-F5344CB8AC3E}">
        <p14:creationId xmlns:p14="http://schemas.microsoft.com/office/powerpoint/2010/main" val="4197180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7CB9-A4E8-22C1-50D8-D294A0ADC4B9}"/>
              </a:ext>
            </a:extLst>
          </p:cNvPr>
          <p:cNvSpPr>
            <a:spLocks noGrp="1"/>
          </p:cNvSpPr>
          <p:nvPr>
            <p:ph type="title"/>
          </p:nvPr>
        </p:nvSpPr>
        <p:spPr/>
        <p:txBody>
          <a:bodyPr/>
          <a:lstStyle/>
          <a:p>
            <a:r>
              <a:rPr lang="en-US"/>
              <a:t>Reverse Engineer back to Source Code from Binary in </a:t>
            </a:r>
            <a:r>
              <a:rPr lang="en-US" err="1"/>
              <a:t>Ghidra</a:t>
            </a:r>
            <a:r>
              <a:rPr lang="en-US"/>
              <a:t> </a:t>
            </a:r>
          </a:p>
        </p:txBody>
      </p:sp>
      <p:pic>
        <p:nvPicPr>
          <p:cNvPr id="5" name="Content Placeholder 4" descr="A screenshot of a computer program&#10;&#10;Description automatically generated">
            <a:extLst>
              <a:ext uri="{FF2B5EF4-FFF2-40B4-BE49-F238E27FC236}">
                <a16:creationId xmlns:a16="http://schemas.microsoft.com/office/drawing/2014/main" id="{233F7A51-FED3-B86B-3AE8-9C1D306615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185" y="1850748"/>
            <a:ext cx="7620921" cy="4446922"/>
          </a:xfrm>
        </p:spPr>
      </p:pic>
    </p:spTree>
    <p:extLst>
      <p:ext uri="{BB962C8B-B14F-4D97-AF65-F5344CB8AC3E}">
        <p14:creationId xmlns:p14="http://schemas.microsoft.com/office/powerpoint/2010/main" val="1654531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D4D3-4514-13D2-CBBF-16B1CA69E26D}"/>
              </a:ext>
            </a:extLst>
          </p:cNvPr>
          <p:cNvSpPr>
            <a:spLocks noGrp="1"/>
          </p:cNvSpPr>
          <p:nvPr>
            <p:ph type="title"/>
          </p:nvPr>
        </p:nvSpPr>
        <p:spPr/>
        <p:txBody>
          <a:bodyPr/>
          <a:lstStyle/>
          <a:p>
            <a:r>
              <a:rPr lang="en-US"/>
              <a:t>Finding the Main Function Call in </a:t>
            </a:r>
            <a:r>
              <a:rPr lang="en-US" err="1"/>
              <a:t>Ghidra</a:t>
            </a:r>
          </a:p>
        </p:txBody>
      </p:sp>
      <p:sp>
        <p:nvSpPr>
          <p:cNvPr id="3" name="Content Placeholder 2">
            <a:extLst>
              <a:ext uri="{FF2B5EF4-FFF2-40B4-BE49-F238E27FC236}">
                <a16:creationId xmlns:a16="http://schemas.microsoft.com/office/drawing/2014/main" id="{7B6A7071-9625-985C-17E9-0B2D358AD327}"/>
              </a:ext>
            </a:extLst>
          </p:cNvPr>
          <p:cNvSpPr>
            <a:spLocks noGrp="1"/>
          </p:cNvSpPr>
          <p:nvPr>
            <p:ph idx="1"/>
          </p:nvPr>
        </p:nvSpPr>
        <p:spPr/>
        <p:txBody>
          <a:bodyPr vert="horz" lIns="91440" tIns="45720" rIns="91440" bIns="45720" rtlCol="0" anchor="t">
            <a:normAutofit/>
          </a:bodyPr>
          <a:lstStyle/>
          <a:p>
            <a:r>
              <a:rPr lang="en-US" sz="1600">
                <a:latin typeface="Century Gothic"/>
                <a:cs typeface="Calibri"/>
              </a:rPr>
              <a:t>To find the call of the main method in the binary from </a:t>
            </a:r>
            <a:r>
              <a:rPr lang="en-US" sz="1600" err="1">
                <a:latin typeface="Century Gothic"/>
                <a:cs typeface="Calibri"/>
              </a:rPr>
              <a:t>Ghidra</a:t>
            </a:r>
            <a:r>
              <a:rPr lang="en-US" sz="1600">
                <a:latin typeface="Century Gothic"/>
                <a:cs typeface="Calibri"/>
              </a:rPr>
              <a:t>, we use the find next function button on the top bar, which takes the cursor to the function call in binary:</a:t>
            </a:r>
          </a:p>
          <a:p>
            <a:endParaRPr lang="en-US">
              <a:latin typeface="Century Gothic"/>
              <a:cs typeface="Calibri"/>
            </a:endParaRPr>
          </a:p>
        </p:txBody>
      </p:sp>
      <p:pic>
        <p:nvPicPr>
          <p:cNvPr id="4" name="Picture 3" descr="A screenshot of a computer&#10;&#10;Description automatically generated">
            <a:extLst>
              <a:ext uri="{FF2B5EF4-FFF2-40B4-BE49-F238E27FC236}">
                <a16:creationId xmlns:a16="http://schemas.microsoft.com/office/drawing/2014/main" id="{6EBC357F-AECA-9783-4A11-04D3378B9E94}"/>
              </a:ext>
            </a:extLst>
          </p:cNvPr>
          <p:cNvPicPr>
            <a:picLocks noChangeAspect="1"/>
          </p:cNvPicPr>
          <p:nvPr/>
        </p:nvPicPr>
        <p:blipFill>
          <a:blip r:embed="rId2"/>
          <a:stretch>
            <a:fillRect/>
          </a:stretch>
        </p:blipFill>
        <p:spPr>
          <a:xfrm>
            <a:off x="1594023" y="2595692"/>
            <a:ext cx="9256731" cy="4249117"/>
          </a:xfrm>
          <a:prstGeom prst="rect">
            <a:avLst/>
          </a:prstGeom>
        </p:spPr>
      </p:pic>
    </p:spTree>
    <p:extLst>
      <p:ext uri="{BB962C8B-B14F-4D97-AF65-F5344CB8AC3E}">
        <p14:creationId xmlns:p14="http://schemas.microsoft.com/office/powerpoint/2010/main" val="3119531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273D-797E-5967-6F4B-2AE824C93D7F}"/>
              </a:ext>
            </a:extLst>
          </p:cNvPr>
          <p:cNvSpPr>
            <a:spLocks noGrp="1"/>
          </p:cNvSpPr>
          <p:nvPr>
            <p:ph type="title"/>
          </p:nvPr>
        </p:nvSpPr>
        <p:spPr/>
        <p:txBody>
          <a:bodyPr/>
          <a:lstStyle/>
          <a:p>
            <a:r>
              <a:rPr lang="en-US"/>
              <a:t>Finding Control Structures in </a:t>
            </a:r>
            <a:r>
              <a:rPr lang="en-US" err="1"/>
              <a:t>Ghidra</a:t>
            </a:r>
            <a:br>
              <a:rPr lang="en-US"/>
            </a:br>
            <a:endParaRPr lang="en-US"/>
          </a:p>
        </p:txBody>
      </p:sp>
      <p:sp>
        <p:nvSpPr>
          <p:cNvPr id="3" name="Content Placeholder 2">
            <a:extLst>
              <a:ext uri="{FF2B5EF4-FFF2-40B4-BE49-F238E27FC236}">
                <a16:creationId xmlns:a16="http://schemas.microsoft.com/office/drawing/2014/main" id="{057E66D7-E63E-3859-81A4-E56D573F8D2B}"/>
              </a:ext>
            </a:extLst>
          </p:cNvPr>
          <p:cNvSpPr>
            <a:spLocks noGrp="1"/>
          </p:cNvSpPr>
          <p:nvPr>
            <p:ph idx="1"/>
          </p:nvPr>
        </p:nvSpPr>
        <p:spPr>
          <a:xfrm>
            <a:off x="1002671" y="1334050"/>
            <a:ext cx="8946541" cy="4195481"/>
          </a:xfrm>
        </p:spPr>
        <p:txBody>
          <a:bodyPr vert="horz" lIns="91440" tIns="45720" rIns="91440" bIns="45720" rtlCol="0" anchor="t">
            <a:normAutofit/>
          </a:bodyPr>
          <a:lstStyle/>
          <a:p>
            <a:r>
              <a:rPr lang="en-US" sz="1600">
                <a:ea typeface="+mj-lt"/>
                <a:cs typeface="+mj-lt"/>
              </a:rPr>
              <a:t>To find control structures, use decompile, then find the control expression in the source code. Stay on the highlighted assembly line that corresponds to the control structure, then pull up the binary. Click on the assembly instruction again, and that will take you to the instruction in binary:</a:t>
            </a:r>
            <a:br>
              <a:rPr lang="en-US" sz="1600"/>
            </a:br>
            <a:endParaRPr lang="en-US"/>
          </a:p>
        </p:txBody>
      </p:sp>
      <p:pic>
        <p:nvPicPr>
          <p:cNvPr id="4" name="Picture 3" descr="A screenshot of a computer&#10;&#10;Description automatically generated">
            <a:extLst>
              <a:ext uri="{FF2B5EF4-FFF2-40B4-BE49-F238E27FC236}">
                <a16:creationId xmlns:a16="http://schemas.microsoft.com/office/drawing/2014/main" id="{C1A2D573-83F9-5A95-F88F-73E611F65C29}"/>
              </a:ext>
            </a:extLst>
          </p:cNvPr>
          <p:cNvPicPr>
            <a:picLocks noChangeAspect="1"/>
          </p:cNvPicPr>
          <p:nvPr/>
        </p:nvPicPr>
        <p:blipFill>
          <a:blip r:embed="rId2"/>
          <a:stretch>
            <a:fillRect/>
          </a:stretch>
        </p:blipFill>
        <p:spPr>
          <a:xfrm>
            <a:off x="1356576" y="2392640"/>
            <a:ext cx="10356579" cy="4408181"/>
          </a:xfrm>
          <a:prstGeom prst="rect">
            <a:avLst/>
          </a:prstGeom>
        </p:spPr>
      </p:pic>
    </p:spTree>
    <p:extLst>
      <p:ext uri="{BB962C8B-B14F-4D97-AF65-F5344CB8AC3E}">
        <p14:creationId xmlns:p14="http://schemas.microsoft.com/office/powerpoint/2010/main" val="3449785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3" descr="A video game screen with a person in uniform and a couple of women in front of a building&#10;&#10;Description automatically generated">
            <a:extLst>
              <a:ext uri="{FF2B5EF4-FFF2-40B4-BE49-F238E27FC236}">
                <a16:creationId xmlns:a16="http://schemas.microsoft.com/office/drawing/2014/main" id="{031216D3-68AC-C523-7713-186B39BCF7DD}"/>
              </a:ext>
            </a:extLst>
          </p:cNvPr>
          <p:cNvPicPr>
            <a:picLocks noChangeAspect="1"/>
          </p:cNvPicPr>
          <p:nvPr/>
        </p:nvPicPr>
        <p:blipFill>
          <a:blip r:embed="rId3"/>
          <a:stretch>
            <a:fillRect/>
          </a:stretch>
        </p:blipFill>
        <p:spPr>
          <a:xfrm>
            <a:off x="5215402" y="1582364"/>
            <a:ext cx="5221464" cy="2908769"/>
          </a:xfrm>
          <a:prstGeom prst="rect">
            <a:avLst/>
          </a:prstGeom>
        </p:spPr>
      </p:pic>
      <p:sp>
        <p:nvSpPr>
          <p:cNvPr id="2" name="Title 1">
            <a:extLst>
              <a:ext uri="{FF2B5EF4-FFF2-40B4-BE49-F238E27FC236}">
                <a16:creationId xmlns:a16="http://schemas.microsoft.com/office/drawing/2014/main" id="{7B2F3A0D-0037-CD27-7FAC-D45DD31748CD}"/>
              </a:ext>
            </a:extLst>
          </p:cNvPr>
          <p:cNvSpPr>
            <a:spLocks noGrp="1"/>
          </p:cNvSpPr>
          <p:nvPr>
            <p:ph type="title"/>
          </p:nvPr>
        </p:nvSpPr>
        <p:spPr>
          <a:xfrm>
            <a:off x="650669" y="629266"/>
            <a:ext cx="3330328" cy="1641986"/>
          </a:xfrm>
        </p:spPr>
        <p:txBody>
          <a:bodyPr>
            <a:normAutofit/>
          </a:bodyPr>
          <a:lstStyle/>
          <a:p>
            <a:r>
              <a:rPr lang="en-US"/>
              <a:t>Thanks for Listening</a:t>
            </a:r>
          </a:p>
        </p:txBody>
      </p:sp>
      <p:pic>
        <p:nvPicPr>
          <p:cNvPr id="5" name="Picture 4" descr="Empty speech bubbles">
            <a:extLst>
              <a:ext uri="{FF2B5EF4-FFF2-40B4-BE49-F238E27FC236}">
                <a16:creationId xmlns:a16="http://schemas.microsoft.com/office/drawing/2014/main" id="{05E07DB0-72AC-80B9-1AC1-B1DE387B6FF6}"/>
              </a:ext>
            </a:extLst>
          </p:cNvPr>
          <p:cNvPicPr>
            <a:picLocks noChangeAspect="1"/>
          </p:cNvPicPr>
          <p:nvPr/>
        </p:nvPicPr>
        <p:blipFill rotWithShape="1">
          <a:blip r:embed="rId4"/>
          <a:srcRect l="19094" r="7429" b="-3"/>
          <a:stretch/>
        </p:blipFill>
        <p:spPr>
          <a:xfrm>
            <a:off x="4634680" y="10"/>
            <a:ext cx="7560130" cy="6857990"/>
          </a:xfrm>
          <a:prstGeom prst="rect">
            <a:avLst/>
          </a:prstGeom>
        </p:spPr>
      </p:pic>
      <p:sp>
        <p:nvSpPr>
          <p:cNvPr id="9" name="Rectangle 8">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Content Placeholder 6">
            <a:extLst>
              <a:ext uri="{FF2B5EF4-FFF2-40B4-BE49-F238E27FC236}">
                <a16:creationId xmlns:a16="http://schemas.microsoft.com/office/drawing/2014/main" id="{E9F5C48C-4C63-2146-9F30-AC19D699CB7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3714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604E0B1-6762-4B99-A6A5-42ED8E20D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Freeform 7">
            <a:extLst>
              <a:ext uri="{FF2B5EF4-FFF2-40B4-BE49-F238E27FC236}">
                <a16:creationId xmlns:a16="http://schemas.microsoft.com/office/drawing/2014/main" id="{6D86F5FF-DE1B-4BAB-A7BE-6F39F5DD9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A81CFE2-347F-F97B-C7B9-2D66026EE143}"/>
              </a:ext>
            </a:extLst>
          </p:cNvPr>
          <p:cNvSpPr>
            <a:spLocks noGrp="1"/>
          </p:cNvSpPr>
          <p:nvPr>
            <p:ph type="title"/>
          </p:nvPr>
        </p:nvSpPr>
        <p:spPr>
          <a:xfrm>
            <a:off x="648930" y="629267"/>
            <a:ext cx="9252154" cy="1016654"/>
          </a:xfrm>
        </p:spPr>
        <p:txBody>
          <a:bodyPr>
            <a:normAutofit/>
          </a:bodyPr>
          <a:lstStyle/>
          <a:p>
            <a:r>
              <a:rPr lang="en-US">
                <a:solidFill>
                  <a:srgbClr val="EBEBEB"/>
                </a:solidFill>
              </a:rPr>
              <a:t>Introduction</a:t>
            </a:r>
          </a:p>
        </p:txBody>
      </p:sp>
      <p:sp>
        <p:nvSpPr>
          <p:cNvPr id="29" name="Rectangle 28">
            <a:extLst>
              <a:ext uri="{FF2B5EF4-FFF2-40B4-BE49-F238E27FC236}">
                <a16:creationId xmlns:a16="http://schemas.microsoft.com/office/drawing/2014/main" id="{736AD705-9544-45E1-B278-8D99F718B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Freeform: Shape 30">
            <a:extLst>
              <a:ext uri="{FF2B5EF4-FFF2-40B4-BE49-F238E27FC236}">
                <a16:creationId xmlns:a16="http://schemas.microsoft.com/office/drawing/2014/main" id="{8DFFC5B7-4963-4902-8A90-EFF576689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1" name="Content Placeholder 2">
            <a:extLst>
              <a:ext uri="{FF2B5EF4-FFF2-40B4-BE49-F238E27FC236}">
                <a16:creationId xmlns:a16="http://schemas.microsoft.com/office/drawing/2014/main" id="{35155612-64DA-162C-53F0-9063FA06C133}"/>
              </a:ext>
            </a:extLst>
          </p:cNvPr>
          <p:cNvGraphicFramePr>
            <a:graphicFrameLocks noGrp="1"/>
          </p:cNvGraphicFramePr>
          <p:nvPr>
            <p:ph idx="1"/>
            <p:extLst>
              <p:ext uri="{D42A27DB-BD31-4B8C-83A1-F6EECF244321}">
                <p14:modId xmlns:p14="http://schemas.microsoft.com/office/powerpoint/2010/main" val="2930758027"/>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483572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0" name="Freeform 7">
            <a:extLst>
              <a:ext uri="{FF2B5EF4-FFF2-40B4-BE49-F238E27FC236}">
                <a16:creationId xmlns:a16="http://schemas.microsoft.com/office/drawing/2014/main" id="{0A01F2A2-AEDD-47DC-AFB5-B97CEB9A5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8579752-4F80-C54D-CC00-DF26DCA7B63A}"/>
              </a:ext>
            </a:extLst>
          </p:cNvPr>
          <p:cNvSpPr>
            <a:spLocks noGrp="1"/>
          </p:cNvSpPr>
          <p:nvPr>
            <p:ph type="title"/>
          </p:nvPr>
        </p:nvSpPr>
        <p:spPr>
          <a:xfrm>
            <a:off x="648930" y="629267"/>
            <a:ext cx="9252154" cy="1016654"/>
          </a:xfrm>
        </p:spPr>
        <p:txBody>
          <a:bodyPr>
            <a:normAutofit/>
          </a:bodyPr>
          <a:lstStyle/>
          <a:p>
            <a:r>
              <a:rPr lang="en-US"/>
              <a:t>1st Source Code Used</a:t>
            </a:r>
          </a:p>
        </p:txBody>
      </p:sp>
      <p:sp>
        <p:nvSpPr>
          <p:cNvPr id="12" name="Rectangle 11">
            <a:extLst>
              <a:ext uri="{FF2B5EF4-FFF2-40B4-BE49-F238E27FC236}">
                <a16:creationId xmlns:a16="http://schemas.microsoft.com/office/drawing/2014/main" id="{DB5AF5F3-AD0A-4EFA-854A-47C780F2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5">
            <a:extLst>
              <a:ext uri="{FF2B5EF4-FFF2-40B4-BE49-F238E27FC236}">
                <a16:creationId xmlns:a16="http://schemas.microsoft.com/office/drawing/2014/main" id="{1E3D6D6C-E192-4135-B1DB-17C71EEBC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Picture 4" descr="A screen shot of a computer program&#10;&#10;Description automatically generated">
            <a:extLst>
              <a:ext uri="{FF2B5EF4-FFF2-40B4-BE49-F238E27FC236}">
                <a16:creationId xmlns:a16="http://schemas.microsoft.com/office/drawing/2014/main" id="{C80E0C84-FDD8-6BDC-025B-B3DF6D27BC12}"/>
              </a:ext>
            </a:extLst>
          </p:cNvPr>
          <p:cNvPicPr>
            <a:picLocks noChangeAspect="1"/>
          </p:cNvPicPr>
          <p:nvPr/>
        </p:nvPicPr>
        <p:blipFill>
          <a:blip r:embed="rId3"/>
          <a:stretch>
            <a:fillRect/>
          </a:stretch>
        </p:blipFill>
        <p:spPr>
          <a:xfrm>
            <a:off x="1118321" y="2547710"/>
            <a:ext cx="8664383" cy="3673455"/>
          </a:xfrm>
          <a:prstGeom prst="rect">
            <a:avLst/>
          </a:prstGeom>
          <a:effectLst/>
        </p:spPr>
      </p:pic>
    </p:spTree>
    <p:extLst>
      <p:ext uri="{BB962C8B-B14F-4D97-AF65-F5344CB8AC3E}">
        <p14:creationId xmlns:p14="http://schemas.microsoft.com/office/powerpoint/2010/main" val="110530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090-495B-1C3D-0231-26A51D5375CA}"/>
              </a:ext>
            </a:extLst>
          </p:cNvPr>
          <p:cNvSpPr>
            <a:spLocks noGrp="1"/>
          </p:cNvSpPr>
          <p:nvPr>
            <p:ph type="title"/>
          </p:nvPr>
        </p:nvSpPr>
        <p:spPr>
          <a:xfrm>
            <a:off x="5932974" y="267905"/>
            <a:ext cx="4596073" cy="644316"/>
          </a:xfrm>
        </p:spPr>
        <p:txBody>
          <a:bodyPr>
            <a:normAutofit/>
          </a:bodyPr>
          <a:lstStyle/>
          <a:p>
            <a:pPr algn="ctr">
              <a:lnSpc>
                <a:spcPct val="90000"/>
              </a:lnSpc>
            </a:pPr>
            <a:r>
              <a:rPr lang="en-US" sz="3600"/>
              <a:t>Code Breakdown 1</a:t>
            </a:r>
            <a:endParaRPr lang="en-US"/>
          </a:p>
        </p:txBody>
      </p:sp>
      <p:pic>
        <p:nvPicPr>
          <p:cNvPr id="5" name="Picture 4" descr="101010 data lines to infinity">
            <a:extLst>
              <a:ext uri="{FF2B5EF4-FFF2-40B4-BE49-F238E27FC236}">
                <a16:creationId xmlns:a16="http://schemas.microsoft.com/office/drawing/2014/main" id="{730B64E9-7290-C0E7-18D2-F137725D8C59}"/>
              </a:ext>
            </a:extLst>
          </p:cNvPr>
          <p:cNvPicPr>
            <a:picLocks noChangeAspect="1"/>
          </p:cNvPicPr>
          <p:nvPr/>
        </p:nvPicPr>
        <p:blipFill rotWithShape="1">
          <a:blip r:embed="rId3"/>
          <a:srcRect l="23148" r="19360" b="3"/>
          <a:stretch/>
        </p:blipFill>
        <p:spPr>
          <a:xfrm>
            <a:off x="-2" y="10"/>
            <a:ext cx="6094407" cy="6857990"/>
          </a:xfrm>
          <a:prstGeom prst="rect">
            <a:avLst/>
          </a:prstGeom>
        </p:spPr>
      </p:pic>
      <p:sp>
        <p:nvSpPr>
          <p:cNvPr id="3" name="Content Placeholder 2">
            <a:extLst>
              <a:ext uri="{FF2B5EF4-FFF2-40B4-BE49-F238E27FC236}">
                <a16:creationId xmlns:a16="http://schemas.microsoft.com/office/drawing/2014/main" id="{5B5D6526-596D-7B3F-0056-48A7E5EF05C2}"/>
              </a:ext>
            </a:extLst>
          </p:cNvPr>
          <p:cNvSpPr>
            <a:spLocks noGrp="1"/>
          </p:cNvSpPr>
          <p:nvPr>
            <p:ph idx="1"/>
          </p:nvPr>
        </p:nvSpPr>
        <p:spPr>
          <a:xfrm>
            <a:off x="6742108" y="2317750"/>
            <a:ext cx="3307744" cy="3809999"/>
          </a:xfrm>
        </p:spPr>
        <p:txBody>
          <a:bodyPr vert="horz" lIns="91440" tIns="45720" rIns="91440" bIns="45720" rtlCol="0" anchor="t">
            <a:normAutofit fontScale="92500" lnSpcReduction="10000"/>
          </a:bodyPr>
          <a:lstStyle/>
          <a:p>
            <a:r>
              <a:rPr lang="en-US"/>
              <a:t>When the main function is entered, some of the values from the registers must be moved to main memory.</a:t>
            </a:r>
          </a:p>
          <a:p>
            <a:r>
              <a:rPr lang="en-US"/>
              <a:t>The stack pointer register value is then moved to the frame pointer register, but not before 32 is subtracted out of the stack pointer to reserve memory.</a:t>
            </a:r>
          </a:p>
        </p:txBody>
      </p:sp>
      <p:pic>
        <p:nvPicPr>
          <p:cNvPr id="6" name="Picture 5" descr="A blue and white background&#10;&#10;Description automatically generated with medium confidence">
            <a:extLst>
              <a:ext uri="{FF2B5EF4-FFF2-40B4-BE49-F238E27FC236}">
                <a16:creationId xmlns:a16="http://schemas.microsoft.com/office/drawing/2014/main" id="{7C6D4A2D-4F9D-F7DA-7EF2-C9A943B3C5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406" y="2520949"/>
            <a:ext cx="4896102" cy="1816119"/>
          </a:xfrm>
          <a:prstGeom prst="rect">
            <a:avLst/>
          </a:prstGeom>
        </p:spPr>
      </p:pic>
      <p:pic>
        <p:nvPicPr>
          <p:cNvPr id="4" name="Picture 3">
            <a:extLst>
              <a:ext uri="{FF2B5EF4-FFF2-40B4-BE49-F238E27FC236}">
                <a16:creationId xmlns:a16="http://schemas.microsoft.com/office/drawing/2014/main" id="{D86D53C9-542B-EBA3-C2FB-10109FFDC413}"/>
              </a:ext>
            </a:extLst>
          </p:cNvPr>
          <p:cNvPicPr>
            <a:picLocks noChangeAspect="1"/>
          </p:cNvPicPr>
          <p:nvPr/>
        </p:nvPicPr>
        <p:blipFill>
          <a:blip r:embed="rId5"/>
          <a:stretch>
            <a:fillRect/>
          </a:stretch>
        </p:blipFill>
        <p:spPr>
          <a:xfrm>
            <a:off x="7289800" y="774700"/>
            <a:ext cx="1981200" cy="1543050"/>
          </a:xfrm>
          <a:prstGeom prst="rect">
            <a:avLst/>
          </a:prstGeom>
        </p:spPr>
      </p:pic>
    </p:spTree>
    <p:extLst>
      <p:ext uri="{BB962C8B-B14F-4D97-AF65-F5344CB8AC3E}">
        <p14:creationId xmlns:p14="http://schemas.microsoft.com/office/powerpoint/2010/main" val="1015367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6B3E4-5A7F-D83E-3EE5-0A3227A03CB3}"/>
              </a:ext>
            </a:extLst>
          </p:cNvPr>
          <p:cNvSpPr>
            <a:spLocks noGrp="1"/>
          </p:cNvSpPr>
          <p:nvPr>
            <p:ph type="title"/>
          </p:nvPr>
        </p:nvSpPr>
        <p:spPr>
          <a:xfrm>
            <a:off x="5282381" y="108566"/>
            <a:ext cx="4767471" cy="1641986"/>
          </a:xfrm>
        </p:spPr>
        <p:txBody>
          <a:bodyPr>
            <a:normAutofit/>
          </a:bodyPr>
          <a:lstStyle/>
          <a:p>
            <a:pPr>
              <a:lnSpc>
                <a:spcPct val="90000"/>
              </a:lnSpc>
            </a:pPr>
            <a:r>
              <a:rPr lang="en-US" sz="2300"/>
              <a:t>Pre-Analysis Before Entering Main Method</a:t>
            </a:r>
          </a:p>
        </p:txBody>
      </p:sp>
      <p:pic>
        <p:nvPicPr>
          <p:cNvPr id="7" name="Picture 6" descr="Data concept">
            <a:extLst>
              <a:ext uri="{FF2B5EF4-FFF2-40B4-BE49-F238E27FC236}">
                <a16:creationId xmlns:a16="http://schemas.microsoft.com/office/drawing/2014/main" id="{84283C56-DA0A-EA03-44A8-901B15934B95}"/>
              </a:ext>
            </a:extLst>
          </p:cNvPr>
          <p:cNvPicPr>
            <a:picLocks noChangeAspect="1"/>
          </p:cNvPicPr>
          <p:nvPr/>
        </p:nvPicPr>
        <p:blipFill rotWithShape="1">
          <a:blip r:embed="rId4"/>
          <a:srcRect l="23221" r="26095" b="4"/>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A6B30663-F65A-3203-4F1F-B7F4BCB679F5}"/>
              </a:ext>
            </a:extLst>
          </p:cNvPr>
          <p:cNvSpPr>
            <a:spLocks noGrp="1"/>
          </p:cNvSpPr>
          <p:nvPr>
            <p:ph idx="1"/>
          </p:nvPr>
        </p:nvSpPr>
        <p:spPr>
          <a:xfrm>
            <a:off x="5282381" y="2438400"/>
            <a:ext cx="4767471" cy="3809999"/>
          </a:xfrm>
        </p:spPr>
        <p:txBody>
          <a:bodyPr vert="horz" lIns="91440" tIns="45720" rIns="91440" bIns="45720" rtlCol="0" anchor="t">
            <a:normAutofit fontScale="92500" lnSpcReduction="10000"/>
          </a:bodyPr>
          <a:lstStyle/>
          <a:p>
            <a:r>
              <a:rPr lang="en-US"/>
              <a:t>When the compiler compiles the program, it first scans for constant values. In our case, we have constant string literals in our output statements.</a:t>
            </a:r>
          </a:p>
          <a:p>
            <a:r>
              <a:rPr lang="en-US"/>
              <a:t>.LC0 and .LC1 represent the addresses of the strings from </a:t>
            </a:r>
            <a:r>
              <a:rPr lang="en-US" err="1"/>
              <a:t>rodata</a:t>
            </a:r>
            <a:r>
              <a:rPr lang="en-US"/>
              <a:t> (read-only data). This is data that doesn't change during runtime.</a:t>
            </a:r>
          </a:p>
          <a:p>
            <a:r>
              <a:rPr lang="en-US"/>
              <a:t>The .ascii instruction takes the given string and converts it to ascii values that can be understood by the CPU.</a:t>
            </a:r>
          </a:p>
        </p:txBody>
      </p:sp>
      <p:pic>
        <p:nvPicPr>
          <p:cNvPr id="4" name="Picture 3" descr="A white background with red text&#10;&#10;Description automatically generated">
            <a:extLst>
              <a:ext uri="{FF2B5EF4-FFF2-40B4-BE49-F238E27FC236}">
                <a16:creationId xmlns:a16="http://schemas.microsoft.com/office/drawing/2014/main" id="{9B5F3EB7-A112-2E5D-183F-FFE883CDA566}"/>
              </a:ext>
            </a:extLst>
          </p:cNvPr>
          <p:cNvPicPr>
            <a:picLocks noChangeAspect="1"/>
          </p:cNvPicPr>
          <p:nvPr/>
        </p:nvPicPr>
        <p:blipFill>
          <a:blip r:embed="rId5"/>
          <a:stretch>
            <a:fillRect/>
          </a:stretch>
        </p:blipFill>
        <p:spPr>
          <a:xfrm>
            <a:off x="5195580" y="912096"/>
            <a:ext cx="4676775" cy="1383582"/>
          </a:xfrm>
          <a:prstGeom prst="rect">
            <a:avLst/>
          </a:prstGeom>
        </p:spPr>
      </p:pic>
    </p:spTree>
    <p:extLst>
      <p:ext uri="{BB962C8B-B14F-4D97-AF65-F5344CB8AC3E}">
        <p14:creationId xmlns:p14="http://schemas.microsoft.com/office/powerpoint/2010/main" val="1018684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74F2391-63D6-AC31-D1B5-A4B92D024721}"/>
              </a:ext>
            </a:extLst>
          </p:cNvPr>
          <p:cNvSpPr>
            <a:spLocks noGrp="1"/>
          </p:cNvSpPr>
          <p:nvPr>
            <p:ph type="title"/>
          </p:nvPr>
        </p:nvSpPr>
        <p:spPr>
          <a:xfrm>
            <a:off x="4580959" y="245191"/>
            <a:ext cx="6837650" cy="645768"/>
          </a:xfrm>
        </p:spPr>
        <p:txBody>
          <a:bodyPr vert="horz" lIns="91440" tIns="45720" rIns="91440" bIns="45720" rtlCol="0" anchor="b">
            <a:normAutofit/>
          </a:bodyPr>
          <a:lstStyle/>
          <a:p>
            <a:r>
              <a:rPr lang="en-US" sz="3600"/>
              <a:t>Code Breakdown 2</a:t>
            </a:r>
            <a:endParaRPr lang="en-US"/>
          </a:p>
        </p:txBody>
      </p:sp>
      <p:pic>
        <p:nvPicPr>
          <p:cNvPr id="5" name="Picture 4" descr="Blue digital binary data on a screen">
            <a:extLst>
              <a:ext uri="{FF2B5EF4-FFF2-40B4-BE49-F238E27FC236}">
                <a16:creationId xmlns:a16="http://schemas.microsoft.com/office/drawing/2014/main" id="{1551750C-B881-2691-E2E1-04997596805E}"/>
              </a:ext>
            </a:extLst>
          </p:cNvPr>
          <p:cNvPicPr>
            <a:picLocks noChangeAspect="1"/>
          </p:cNvPicPr>
          <p:nvPr/>
        </p:nvPicPr>
        <p:blipFill rotWithShape="1">
          <a:blip r:embed="rId7"/>
          <a:srcRect l="39332" r="27376" b="-2"/>
          <a:stretch/>
        </p:blipFill>
        <p:spPr>
          <a:xfrm>
            <a:off x="20" y="10"/>
            <a:ext cx="4058930" cy="6857990"/>
          </a:xfrm>
          <a:prstGeom prst="rect">
            <a:avLst/>
          </a:prstGeom>
        </p:spPr>
      </p:pic>
      <p:pic>
        <p:nvPicPr>
          <p:cNvPr id="4" name="Picture 3">
            <a:extLst>
              <a:ext uri="{FF2B5EF4-FFF2-40B4-BE49-F238E27FC236}">
                <a16:creationId xmlns:a16="http://schemas.microsoft.com/office/drawing/2014/main" id="{293D0DFA-CF1C-F80D-3567-CE3C9ACF5D6B}"/>
              </a:ext>
            </a:extLst>
          </p:cNvPr>
          <p:cNvPicPr>
            <a:picLocks noChangeAspect="1"/>
          </p:cNvPicPr>
          <p:nvPr/>
        </p:nvPicPr>
        <p:blipFill>
          <a:blip r:embed="rId8"/>
          <a:stretch>
            <a:fillRect/>
          </a:stretch>
        </p:blipFill>
        <p:spPr>
          <a:xfrm>
            <a:off x="-36136" y="851318"/>
            <a:ext cx="6773158" cy="481240"/>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99533B80-E41D-9EEC-70AB-50ED422061FB}"/>
              </a:ext>
            </a:extLst>
          </p:cNvPr>
          <p:cNvPicPr>
            <a:picLocks noChangeAspect="1"/>
          </p:cNvPicPr>
          <p:nvPr/>
        </p:nvPicPr>
        <p:blipFill>
          <a:blip r:embed="rId9"/>
          <a:stretch>
            <a:fillRect/>
          </a:stretch>
        </p:blipFill>
        <p:spPr>
          <a:xfrm>
            <a:off x="-19446" y="1421143"/>
            <a:ext cx="12059044" cy="2818930"/>
          </a:xfrm>
          <a:prstGeom prst="rect">
            <a:avLst/>
          </a:prstGeom>
        </p:spPr>
      </p:pic>
      <p:sp>
        <p:nvSpPr>
          <p:cNvPr id="8" name="TextBox 7">
            <a:extLst>
              <a:ext uri="{FF2B5EF4-FFF2-40B4-BE49-F238E27FC236}">
                <a16:creationId xmlns:a16="http://schemas.microsoft.com/office/drawing/2014/main" id="{BB2F4ECB-9371-7175-C7B2-F3C0B301468A}"/>
              </a:ext>
            </a:extLst>
          </p:cNvPr>
          <p:cNvSpPr txBox="1"/>
          <p:nvPr/>
        </p:nvSpPr>
        <p:spPr>
          <a:xfrm>
            <a:off x="4208755" y="4239828"/>
            <a:ext cx="704653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a:t>
            </a:r>
            <a:r>
              <a:rPr lang="en-US" err="1"/>
              <a:t>cout</a:t>
            </a:r>
            <a:r>
              <a:rPr lang="en-US"/>
              <a:t> is broken into 2 sections of instructions: the string literal, and the newline function(</a:t>
            </a:r>
            <a:r>
              <a:rPr lang="en-US" err="1"/>
              <a:t>endl</a:t>
            </a:r>
            <a:r>
              <a:rPr lang="en-US"/>
              <a:t>). For the first part of the </a:t>
            </a:r>
            <a:r>
              <a:rPr lang="en-US" err="1"/>
              <a:t>cout</a:t>
            </a:r>
            <a:r>
              <a:rPr lang="en-US"/>
              <a:t>, the upper 16 bits of the </a:t>
            </a:r>
            <a:r>
              <a:rPr lang="en-US" err="1"/>
              <a:t>ro</a:t>
            </a:r>
            <a:r>
              <a:rPr lang="en-US"/>
              <a:t>-data is loaded into register 2. The lower 16 bits of the </a:t>
            </a:r>
            <a:r>
              <a:rPr lang="en-US" err="1"/>
              <a:t>ro</a:t>
            </a:r>
            <a:r>
              <a:rPr lang="en-US"/>
              <a:t>-data is added to the higher data, then stored in register 5. The </a:t>
            </a:r>
            <a:r>
              <a:rPr lang="en-US" err="1"/>
              <a:t>cout</a:t>
            </a:r>
            <a:r>
              <a:rPr lang="en-US"/>
              <a:t> function data must be loaded into a register as well through the same process. Jal saves the return address in $</a:t>
            </a:r>
            <a:r>
              <a:rPr lang="en-US" err="1"/>
              <a:t>ra</a:t>
            </a:r>
            <a:r>
              <a:rPr lang="en-US"/>
              <a:t> and moves to the </a:t>
            </a:r>
            <a:r>
              <a:rPr lang="en-US" err="1"/>
              <a:t>cout</a:t>
            </a:r>
            <a:r>
              <a:rPr lang="en-US"/>
              <a:t> function. The contents that were in $2 are moved so the newline data can be stored and then executed with </a:t>
            </a:r>
            <a:r>
              <a:rPr lang="en-US" err="1"/>
              <a:t>jal</a:t>
            </a:r>
            <a:r>
              <a:rPr lang="en-US"/>
              <a:t>.</a:t>
            </a:r>
          </a:p>
        </p:txBody>
      </p:sp>
    </p:spTree>
    <p:extLst>
      <p:ext uri="{BB962C8B-B14F-4D97-AF65-F5344CB8AC3E}">
        <p14:creationId xmlns:p14="http://schemas.microsoft.com/office/powerpoint/2010/main" val="1055842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9" name="Rectangle 1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B073B5D-964D-C1F1-CE4F-EC3A3A3A0B5E}"/>
              </a:ext>
            </a:extLst>
          </p:cNvPr>
          <p:cNvSpPr>
            <a:spLocks noGrp="1"/>
          </p:cNvSpPr>
          <p:nvPr>
            <p:ph type="title"/>
          </p:nvPr>
        </p:nvSpPr>
        <p:spPr>
          <a:xfrm>
            <a:off x="5093846" y="198057"/>
            <a:ext cx="6261917" cy="747892"/>
          </a:xfrm>
        </p:spPr>
        <p:txBody>
          <a:bodyPr vert="horz" lIns="91440" tIns="45720" rIns="91440" bIns="45720" rtlCol="0" anchor="b">
            <a:normAutofit/>
          </a:bodyPr>
          <a:lstStyle/>
          <a:p>
            <a:r>
              <a:rPr lang="en-US" sz="3600"/>
              <a:t>Code Breakdown 3</a:t>
            </a:r>
          </a:p>
        </p:txBody>
      </p:sp>
      <p:pic>
        <p:nvPicPr>
          <p:cNvPr id="5" name="Picture 4" descr="Computer 3D windows background">
            <a:extLst>
              <a:ext uri="{FF2B5EF4-FFF2-40B4-BE49-F238E27FC236}">
                <a16:creationId xmlns:a16="http://schemas.microsoft.com/office/drawing/2014/main" id="{8BF38F14-8632-A9FF-1ED6-77C708AAF7FF}"/>
              </a:ext>
            </a:extLst>
          </p:cNvPr>
          <p:cNvPicPr>
            <a:picLocks noChangeAspect="1"/>
          </p:cNvPicPr>
          <p:nvPr/>
        </p:nvPicPr>
        <p:blipFill rotWithShape="1">
          <a:blip r:embed="rId8"/>
          <a:srcRect l="19762" r="42223" b="-2"/>
          <a:stretch/>
        </p:blipFill>
        <p:spPr>
          <a:xfrm>
            <a:off x="-1" y="10"/>
            <a:ext cx="4634681" cy="6857990"/>
          </a:xfrm>
          <a:prstGeom prst="rect">
            <a:avLst/>
          </a:prstGeom>
        </p:spPr>
      </p:pic>
      <p:pic>
        <p:nvPicPr>
          <p:cNvPr id="3" name="Picture 2" descr="A screen shot of a computer code&#10;&#10;Description automatically generated">
            <a:extLst>
              <a:ext uri="{FF2B5EF4-FFF2-40B4-BE49-F238E27FC236}">
                <a16:creationId xmlns:a16="http://schemas.microsoft.com/office/drawing/2014/main" id="{E296545F-EC78-BB1D-4308-5B3DFB736EEB}"/>
              </a:ext>
            </a:extLst>
          </p:cNvPr>
          <p:cNvPicPr>
            <a:picLocks noChangeAspect="1"/>
          </p:cNvPicPr>
          <p:nvPr/>
        </p:nvPicPr>
        <p:blipFill>
          <a:blip r:embed="rId9"/>
          <a:stretch>
            <a:fillRect/>
          </a:stretch>
        </p:blipFill>
        <p:spPr>
          <a:xfrm>
            <a:off x="-2160" y="1815855"/>
            <a:ext cx="11188045" cy="1830991"/>
          </a:xfrm>
          <a:prstGeom prst="rect">
            <a:avLst/>
          </a:prstGeom>
        </p:spPr>
      </p:pic>
      <p:pic>
        <p:nvPicPr>
          <p:cNvPr id="4" name="Picture 3">
            <a:extLst>
              <a:ext uri="{FF2B5EF4-FFF2-40B4-BE49-F238E27FC236}">
                <a16:creationId xmlns:a16="http://schemas.microsoft.com/office/drawing/2014/main" id="{8F3DA5CC-D8BE-9846-0690-82C748BA6B8A}"/>
              </a:ext>
            </a:extLst>
          </p:cNvPr>
          <p:cNvPicPr>
            <a:picLocks noChangeAspect="1"/>
          </p:cNvPicPr>
          <p:nvPr/>
        </p:nvPicPr>
        <p:blipFill>
          <a:blip r:embed="rId10"/>
          <a:stretch>
            <a:fillRect/>
          </a:stretch>
        </p:blipFill>
        <p:spPr>
          <a:xfrm>
            <a:off x="3142" y="1194397"/>
            <a:ext cx="7433035" cy="619927"/>
          </a:xfrm>
          <a:prstGeom prst="rect">
            <a:avLst/>
          </a:prstGeom>
        </p:spPr>
      </p:pic>
      <p:sp>
        <p:nvSpPr>
          <p:cNvPr id="7" name="TextBox 6">
            <a:extLst>
              <a:ext uri="{FF2B5EF4-FFF2-40B4-BE49-F238E27FC236}">
                <a16:creationId xmlns:a16="http://schemas.microsoft.com/office/drawing/2014/main" id="{B5E2C86A-4EBF-811E-7A28-B035ECD27785}"/>
              </a:ext>
            </a:extLst>
          </p:cNvPr>
          <p:cNvSpPr txBox="1"/>
          <p:nvPr/>
        </p:nvSpPr>
        <p:spPr>
          <a:xfrm>
            <a:off x="4882299" y="4077092"/>
            <a:ext cx="704653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same process that happened in the previous output statement happens here. The upper 16 bits of </a:t>
            </a:r>
            <a:r>
              <a:rPr lang="en-US" err="1"/>
              <a:t>ro</a:t>
            </a:r>
            <a:r>
              <a:rPr lang="en-US"/>
              <a:t>-data from $LC1 is loaded into $2, then the lower bits are added and stored in $5. The </a:t>
            </a:r>
            <a:r>
              <a:rPr lang="en-US" err="1"/>
              <a:t>cout</a:t>
            </a:r>
            <a:r>
              <a:rPr lang="en-US"/>
              <a:t> function has to be stored in registers as well, then called using </a:t>
            </a:r>
            <a:r>
              <a:rPr lang="en-US" err="1"/>
              <a:t>jal</a:t>
            </a:r>
            <a:r>
              <a:rPr lang="en-US"/>
              <a:t>. This prints out the string literal "2 + 3 = ". The li instructions loads an immediate value into $5, which is 5. The value of $2, which is the upper 16 bits of the </a:t>
            </a:r>
            <a:r>
              <a:rPr lang="en-US" err="1"/>
              <a:t>cout</a:t>
            </a:r>
            <a:r>
              <a:rPr lang="en-US"/>
              <a:t> function, are moved to $4. The function is once again called by </a:t>
            </a:r>
            <a:r>
              <a:rPr lang="en-US" err="1"/>
              <a:t>jal</a:t>
            </a:r>
            <a:r>
              <a:rPr lang="en-US"/>
              <a:t> to print 5 as the result.</a:t>
            </a:r>
          </a:p>
        </p:txBody>
      </p:sp>
    </p:spTree>
    <p:extLst>
      <p:ext uri="{BB962C8B-B14F-4D97-AF65-F5344CB8AC3E}">
        <p14:creationId xmlns:p14="http://schemas.microsoft.com/office/powerpoint/2010/main" val="1095057863"/>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9" name="Rectangle 1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04A6BA7-D7F5-58C9-BE41-50996B4AF5C7}"/>
              </a:ext>
            </a:extLst>
          </p:cNvPr>
          <p:cNvSpPr>
            <a:spLocks noGrp="1"/>
          </p:cNvSpPr>
          <p:nvPr>
            <p:ph type="title"/>
          </p:nvPr>
        </p:nvSpPr>
        <p:spPr>
          <a:xfrm>
            <a:off x="6435737" y="221624"/>
            <a:ext cx="4802191" cy="692902"/>
          </a:xfrm>
        </p:spPr>
        <p:txBody>
          <a:bodyPr vert="horz" lIns="91440" tIns="45720" rIns="91440" bIns="45720" rtlCol="0" anchor="b">
            <a:normAutofit/>
          </a:bodyPr>
          <a:lstStyle/>
          <a:p>
            <a:pPr>
              <a:lnSpc>
                <a:spcPct val="90000"/>
              </a:lnSpc>
            </a:pPr>
            <a:r>
              <a:rPr lang="en-US" sz="3600"/>
              <a:t>Code Breakdown 4</a:t>
            </a:r>
          </a:p>
        </p:txBody>
      </p:sp>
      <p:pic>
        <p:nvPicPr>
          <p:cNvPr id="5" name="Picture 4" descr="Programming data on computer monitor">
            <a:extLst>
              <a:ext uri="{FF2B5EF4-FFF2-40B4-BE49-F238E27FC236}">
                <a16:creationId xmlns:a16="http://schemas.microsoft.com/office/drawing/2014/main" id="{33D8FFC8-B022-9585-56E9-FFDE1D7B1AA4}"/>
              </a:ext>
            </a:extLst>
          </p:cNvPr>
          <p:cNvPicPr>
            <a:picLocks noChangeAspect="1"/>
          </p:cNvPicPr>
          <p:nvPr/>
        </p:nvPicPr>
        <p:blipFill rotWithShape="1">
          <a:blip r:embed="rId8"/>
          <a:srcRect l="38601" r="2167" b="-3"/>
          <a:stretch/>
        </p:blipFill>
        <p:spPr>
          <a:xfrm>
            <a:off x="-1" y="10"/>
            <a:ext cx="6094407" cy="6857990"/>
          </a:xfrm>
          <a:prstGeom prst="rect">
            <a:avLst/>
          </a:prstGeom>
        </p:spPr>
      </p:pic>
      <p:pic>
        <p:nvPicPr>
          <p:cNvPr id="3" name="Picture 2" descr="A black background with blue letters&#10;&#10;Description automatically generated">
            <a:extLst>
              <a:ext uri="{FF2B5EF4-FFF2-40B4-BE49-F238E27FC236}">
                <a16:creationId xmlns:a16="http://schemas.microsoft.com/office/drawing/2014/main" id="{6AF50C68-72B4-8227-313E-F3252C865210}"/>
              </a:ext>
            </a:extLst>
          </p:cNvPr>
          <p:cNvPicPr>
            <a:picLocks noChangeAspect="1"/>
          </p:cNvPicPr>
          <p:nvPr/>
        </p:nvPicPr>
        <p:blipFill>
          <a:blip r:embed="rId9"/>
          <a:stretch>
            <a:fillRect/>
          </a:stretch>
        </p:blipFill>
        <p:spPr>
          <a:xfrm>
            <a:off x="1620" y="573022"/>
            <a:ext cx="4906553" cy="1462038"/>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B74211F9-F10E-8E9A-7389-06D6A797C849}"/>
              </a:ext>
            </a:extLst>
          </p:cNvPr>
          <p:cNvPicPr>
            <a:picLocks noChangeAspect="1"/>
          </p:cNvPicPr>
          <p:nvPr/>
        </p:nvPicPr>
        <p:blipFill>
          <a:blip r:embed="rId10"/>
          <a:stretch>
            <a:fillRect/>
          </a:stretch>
        </p:blipFill>
        <p:spPr>
          <a:xfrm>
            <a:off x="2258" y="2030397"/>
            <a:ext cx="4323957" cy="3535640"/>
          </a:xfrm>
          <a:prstGeom prst="rect">
            <a:avLst/>
          </a:prstGeom>
        </p:spPr>
      </p:pic>
      <p:sp>
        <p:nvSpPr>
          <p:cNvPr id="7" name="TextBox 6">
            <a:extLst>
              <a:ext uri="{FF2B5EF4-FFF2-40B4-BE49-F238E27FC236}">
                <a16:creationId xmlns:a16="http://schemas.microsoft.com/office/drawing/2014/main" id="{1D45713D-606E-6B34-ABFF-8060864B46ED}"/>
              </a:ext>
            </a:extLst>
          </p:cNvPr>
          <p:cNvSpPr txBox="1"/>
          <p:nvPr/>
        </p:nvSpPr>
        <p:spPr>
          <a:xfrm>
            <a:off x="6799082" y="1708608"/>
            <a:ext cx="466626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line with return 0; corresponds with move $2, $0. This moves the value of $0, which is always 0, into $2. Similar to the opening brace of the function, the closing brace has many of the inverse instructions. The frame pointer value is moved into the stack pointer. The values from memory are being put back into registers, and 32 is added to the stack pointer to deallocate the memory. Jr jumps to the address stored in $31, signaling the end of the function.</a:t>
            </a:r>
          </a:p>
        </p:txBody>
      </p:sp>
    </p:spTree>
    <p:extLst>
      <p:ext uri="{BB962C8B-B14F-4D97-AF65-F5344CB8AC3E}">
        <p14:creationId xmlns:p14="http://schemas.microsoft.com/office/powerpoint/2010/main" val="3825427797"/>
      </p:ext>
    </p:extLst>
  </p:cSld>
  <p:clrMapOvr>
    <a:masterClrMapping/>
  </p:clrMapOvr>
  <p:extLst>
    <p:ext uri="{6950BFC3-D8DA-4A85-94F7-54DA5524770B}">
      <p188:commentRel xmlns:p188="http://schemas.microsoft.com/office/powerpoint/2018/8/main" r:id="rId2"/>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5fd8a0b-deeb-45e3-80f9-78f49161d3a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379B4D5D18EE64AA1D11DD0B72394E2" ma:contentTypeVersion="11" ma:contentTypeDescription="Create a new document." ma:contentTypeScope="" ma:versionID="e053622cd600baa1ad16ecbf0b611728">
  <xsd:schema xmlns:xsd="http://www.w3.org/2001/XMLSchema" xmlns:xs="http://www.w3.org/2001/XMLSchema" xmlns:p="http://schemas.microsoft.com/office/2006/metadata/properties" xmlns:ns3="05fd8a0b-deeb-45e3-80f9-78f49161d3ab" xmlns:ns4="6a63bd96-8c18-4a87-af37-dcef65b910e5" targetNamespace="http://schemas.microsoft.com/office/2006/metadata/properties" ma:root="true" ma:fieldsID="bde18c20d25af51e2a7032e2ff4e952c" ns3:_="" ns4:_="">
    <xsd:import namespace="05fd8a0b-deeb-45e3-80f9-78f49161d3ab"/>
    <xsd:import namespace="6a63bd96-8c18-4a87-af37-dcef65b910e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fd8a0b-deeb-45e3-80f9-78f49161d3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a63bd96-8c18-4a87-af37-dcef65b910e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950BE5-7EFE-48F3-886F-76156EED3392}">
  <ds:schemaRefs>
    <ds:schemaRef ds:uri="05fd8a0b-deeb-45e3-80f9-78f49161d3ab"/>
    <ds:schemaRef ds:uri="6a63bd96-8c18-4a87-af37-dcef65b910e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9DA59A6-58B8-4D6F-B13B-2D6DDC7EC5AA}">
  <ds:schemaRefs>
    <ds:schemaRef ds:uri="http://schemas.microsoft.com/sharepoint/v3/contenttype/forms"/>
  </ds:schemaRefs>
</ds:datastoreItem>
</file>

<file path=customXml/itemProps3.xml><?xml version="1.0" encoding="utf-8"?>
<ds:datastoreItem xmlns:ds="http://schemas.openxmlformats.org/officeDocument/2006/customXml" ds:itemID="{6E33245D-C542-4965-A169-4317173B34BF}">
  <ds:schemaRefs>
    <ds:schemaRef ds:uri="05fd8a0b-deeb-45e3-80f9-78f49161d3ab"/>
    <ds:schemaRef ds:uri="6a63bd96-8c18-4a87-af37-dcef65b910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29</Slides>
  <Notes>1</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Ion</vt:lpstr>
      <vt:lpstr>MIPS Binary Reverse Engineering Project</vt:lpstr>
      <vt:lpstr>Tools Used</vt:lpstr>
      <vt:lpstr>Introduction</vt:lpstr>
      <vt:lpstr>1st Source Code Used</vt:lpstr>
      <vt:lpstr>Code Breakdown 1</vt:lpstr>
      <vt:lpstr>Pre-Analysis Before Entering Main Method</vt:lpstr>
      <vt:lpstr>Code Breakdown 2</vt:lpstr>
      <vt:lpstr>Code Breakdown 3</vt:lpstr>
      <vt:lpstr>Code Breakdown 4</vt:lpstr>
      <vt:lpstr>Buffer vulnerabilities example</vt:lpstr>
      <vt:lpstr>First Explanation of the source code: </vt:lpstr>
      <vt:lpstr>Second Explanation of the source code from chat GPT:</vt:lpstr>
      <vt:lpstr>Input problems:</vt:lpstr>
      <vt:lpstr>These are the strings stored in the ro-data before program execution.</vt:lpstr>
      <vt:lpstr>Code Breakdown 1</vt:lpstr>
      <vt:lpstr>Code Breakdown 2</vt:lpstr>
      <vt:lpstr>Code Breakdown 3</vt:lpstr>
      <vt:lpstr>Code Breakdown 4</vt:lpstr>
      <vt:lpstr>Code Breakdown 5</vt:lpstr>
      <vt:lpstr>Code Breakdown 6</vt:lpstr>
      <vt:lpstr>Code Breakdown 7</vt:lpstr>
      <vt:lpstr>Code Breakdown 8</vt:lpstr>
      <vt:lpstr>Code Breakdown 9</vt:lpstr>
      <vt:lpstr>Code Breakdown 10</vt:lpstr>
      <vt:lpstr>Binary Representation of MIPS Assembly Code:</vt:lpstr>
      <vt:lpstr>Reverse Engineer back to Source Code from Binary in Ghidra </vt:lpstr>
      <vt:lpstr>Finding the Main Function Call in Ghidra</vt:lpstr>
      <vt:lpstr>Finding Control Structures in Ghidra </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 212 MIPS Project</dc:title>
  <dc:creator>Semke, Jared</dc:creator>
  <cp:revision>5</cp:revision>
  <dcterms:created xsi:type="dcterms:W3CDTF">2023-09-14T16:21:31Z</dcterms:created>
  <dcterms:modified xsi:type="dcterms:W3CDTF">2025-03-31T01:10:29Z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0x0101003379B4D5D18EE64AA1D11DD0B72394E2</vt:lpwstr>
  </property>
</Properties>
</file>